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0160000" cy="7620000"/>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xmlns:mc="http://schemas.openxmlformats.org/markup-compatibility/2006" xmlns:a14="http://schemas.microsoft.com/office/drawing/2010/main" val="FF0000" mc:Ignorable=""/>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38" autoAdjust="0"/>
    <p:restoredTop sz="90893" autoAdjust="0"/>
  </p:normalViewPr>
  <p:slideViewPr>
    <p:cSldViewPr>
      <p:cViewPr>
        <p:scale>
          <a:sx n="100" d="100"/>
          <a:sy n="100" d="100"/>
        </p:scale>
        <p:origin x="-840" y="-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366963"/>
            <a:ext cx="8636000" cy="16335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24000" y="4318000"/>
            <a:ext cx="7112000" cy="194786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78F8938-8E49-4210-B0CE-001B0CD18D66}" type="slidenum">
              <a:rPr lang="en-US"/>
              <a:pPr/>
              <a:t>‹#›</a:t>
            </a:fld>
            <a:endParaRPr lang="en-US"/>
          </a:p>
        </p:txBody>
      </p:sp>
    </p:spTree>
    <p:extLst>
      <p:ext uri="{BB962C8B-B14F-4D97-AF65-F5344CB8AC3E}">
        <p14:creationId xmlns:p14="http://schemas.microsoft.com/office/powerpoint/2010/main" val="3595679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3775D58-81B6-4690-8976-78895754C830}" type="slidenum">
              <a:rPr lang="en-US"/>
              <a:pPr/>
              <a:t>‹#›</a:t>
            </a:fld>
            <a:endParaRPr lang="en-US"/>
          </a:p>
        </p:txBody>
      </p:sp>
    </p:spTree>
    <p:extLst>
      <p:ext uri="{BB962C8B-B14F-4D97-AF65-F5344CB8AC3E}">
        <p14:creationId xmlns:p14="http://schemas.microsoft.com/office/powerpoint/2010/main" val="1578034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39000" y="676275"/>
            <a:ext cx="2159000" cy="60975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676275"/>
            <a:ext cx="6324600" cy="60975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85A033B-0B54-4BD4-87F9-50AF1F486852}" type="slidenum">
              <a:rPr lang="en-US"/>
              <a:pPr/>
              <a:t>‹#›</a:t>
            </a:fld>
            <a:endParaRPr lang="en-US"/>
          </a:p>
        </p:txBody>
      </p:sp>
    </p:spTree>
    <p:extLst>
      <p:ext uri="{BB962C8B-B14F-4D97-AF65-F5344CB8AC3E}">
        <p14:creationId xmlns:p14="http://schemas.microsoft.com/office/powerpoint/2010/main" val="117009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08D10C4-8A5C-454F-BDEB-6AC53D2CBE9F}" type="slidenum">
              <a:rPr lang="en-US"/>
              <a:pPr/>
              <a:t>‹#›</a:t>
            </a:fld>
            <a:endParaRPr lang="en-US"/>
          </a:p>
        </p:txBody>
      </p:sp>
    </p:spTree>
    <p:extLst>
      <p:ext uri="{BB962C8B-B14F-4D97-AF65-F5344CB8AC3E}">
        <p14:creationId xmlns:p14="http://schemas.microsoft.com/office/powerpoint/2010/main" val="705390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3275" y="4895850"/>
            <a:ext cx="8636000" cy="15144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03275" y="3228975"/>
            <a:ext cx="8636000" cy="16668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9BCE1D3-5A87-4B3F-8BD6-2B2F1A02E8EE}" type="slidenum">
              <a:rPr lang="en-US"/>
              <a:pPr/>
              <a:t>‹#›</a:t>
            </a:fld>
            <a:endParaRPr lang="en-US"/>
          </a:p>
        </p:txBody>
      </p:sp>
    </p:spTree>
    <p:extLst>
      <p:ext uri="{BB962C8B-B14F-4D97-AF65-F5344CB8AC3E}">
        <p14:creationId xmlns:p14="http://schemas.microsoft.com/office/powerpoint/2010/main" val="550478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2200275"/>
            <a:ext cx="4241800" cy="4573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56200" y="2200275"/>
            <a:ext cx="4241800" cy="4573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9F52EBD-6615-4F76-941B-9ED98A4EF950}" type="slidenum">
              <a:rPr lang="en-US"/>
              <a:pPr/>
              <a:t>‹#›</a:t>
            </a:fld>
            <a:endParaRPr lang="en-US"/>
          </a:p>
        </p:txBody>
      </p:sp>
    </p:spTree>
    <p:extLst>
      <p:ext uri="{BB962C8B-B14F-4D97-AF65-F5344CB8AC3E}">
        <p14:creationId xmlns:p14="http://schemas.microsoft.com/office/powerpoint/2010/main" val="1926571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304800"/>
            <a:ext cx="9144000" cy="1270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8000" y="1704975"/>
            <a:ext cx="4489450" cy="7112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8000" y="2416175"/>
            <a:ext cx="4489450" cy="43910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60963" y="1704975"/>
            <a:ext cx="4491037" cy="7112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60963" y="2416175"/>
            <a:ext cx="4491037" cy="43910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AD21E58-50B5-42DC-AF9B-DA22D74DD247}" type="slidenum">
              <a:rPr lang="en-US"/>
              <a:pPr/>
              <a:t>‹#›</a:t>
            </a:fld>
            <a:endParaRPr lang="en-US"/>
          </a:p>
        </p:txBody>
      </p:sp>
    </p:spTree>
    <p:extLst>
      <p:ext uri="{BB962C8B-B14F-4D97-AF65-F5344CB8AC3E}">
        <p14:creationId xmlns:p14="http://schemas.microsoft.com/office/powerpoint/2010/main" val="3978625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C08FF012-E5C1-4F2C-9CB9-11D1E443534F}" type="slidenum">
              <a:rPr lang="en-US"/>
              <a:pPr/>
              <a:t>‹#›</a:t>
            </a:fld>
            <a:endParaRPr lang="en-US"/>
          </a:p>
        </p:txBody>
      </p:sp>
    </p:spTree>
    <p:extLst>
      <p:ext uri="{BB962C8B-B14F-4D97-AF65-F5344CB8AC3E}">
        <p14:creationId xmlns:p14="http://schemas.microsoft.com/office/powerpoint/2010/main" val="496432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4D2C0F7-30D6-422B-8140-86C92762FC34}" type="slidenum">
              <a:rPr lang="en-US"/>
              <a:pPr/>
              <a:t>‹#›</a:t>
            </a:fld>
            <a:endParaRPr lang="en-US"/>
          </a:p>
        </p:txBody>
      </p:sp>
    </p:spTree>
    <p:extLst>
      <p:ext uri="{BB962C8B-B14F-4D97-AF65-F5344CB8AC3E}">
        <p14:creationId xmlns:p14="http://schemas.microsoft.com/office/powerpoint/2010/main" val="827388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0" y="303213"/>
            <a:ext cx="3343275" cy="12906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71925" y="303213"/>
            <a:ext cx="5680075" cy="65039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8000" y="1593850"/>
            <a:ext cx="3343275" cy="52133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9E73C1B-4CA1-4FA7-9437-0AA3E0B88E16}" type="slidenum">
              <a:rPr lang="en-US"/>
              <a:pPr/>
              <a:t>‹#›</a:t>
            </a:fld>
            <a:endParaRPr lang="en-US"/>
          </a:p>
        </p:txBody>
      </p:sp>
    </p:spTree>
    <p:extLst>
      <p:ext uri="{BB962C8B-B14F-4D97-AF65-F5344CB8AC3E}">
        <p14:creationId xmlns:p14="http://schemas.microsoft.com/office/powerpoint/2010/main" val="437519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90725" y="5334000"/>
            <a:ext cx="6096000" cy="6302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90725" y="681038"/>
            <a:ext cx="6096000" cy="4572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90725" y="5964238"/>
            <a:ext cx="6096000" cy="8937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6A2C365-EC1C-462F-9AC6-9101B6A0D4E5}" type="slidenum">
              <a:rPr lang="en-US"/>
              <a:pPr/>
              <a:t>‹#›</a:t>
            </a:fld>
            <a:endParaRPr lang="en-US"/>
          </a:p>
        </p:txBody>
      </p:sp>
    </p:spTree>
    <p:extLst>
      <p:ext uri="{BB962C8B-B14F-4D97-AF65-F5344CB8AC3E}">
        <p14:creationId xmlns:p14="http://schemas.microsoft.com/office/powerpoint/2010/main" val="537038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676275"/>
            <a:ext cx="8636000" cy="1271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62000" y="2200275"/>
            <a:ext cx="8636000" cy="457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762000" y="6942138"/>
            <a:ext cx="2117725" cy="50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470275" y="6942138"/>
            <a:ext cx="3219450" cy="50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7280275" y="6942138"/>
            <a:ext cx="2119313" cy="50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0B66F8E2-3387-4647-879C-729E73E7886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160000" cy="7620000"/>
          </a:xfrm>
          <a:prstGeom prst="rect">
            <a:avLst/>
          </a:prstGeom>
        </p:spPr>
      </p:pic>
      <p:sp>
        <p:nvSpPr>
          <p:cNvPr id="2049" name="Rectangle 1"/>
          <p:cNvSpPr>
            <a:spLocks noGrp="1" noChangeArrowheads="1"/>
          </p:cNvSpPr>
          <p:nvPr>
            <p:ph type="ctrTitle"/>
          </p:nvPr>
        </p:nvSpPr>
        <p:spPr>
          <a:xfrm>
            <a:off x="736600" y="1600200"/>
            <a:ext cx="9423400" cy="1206500"/>
          </a:xfrm>
        </p:spPr>
        <p:txBody>
          <a:bodyPr lIns="0" tIns="0" rIns="0" bIns="0" anchor="t">
            <a:scene3d>
              <a:camera prst="orthographicFront"/>
              <a:lightRig rig="threePt" dir="t"/>
            </a:scene3d>
            <a:sp3d extrusionH="57150">
              <a:bevelT w="38100" h="38100"/>
            </a:sp3d>
          </a:bodyPr>
          <a:lstStyle/>
          <a:p>
            <a:pPr>
              <a:lnSpc>
                <a:spcPct val="95000"/>
              </a:lnSpc>
            </a:pPr>
            <a:r>
              <a:rPr lang="en-US" sz="6600" dirty="0">
                <a:solidFill>
                  <a:schemeClr val="bg1"/>
                </a:solidFill>
                <a:effectLst>
                  <a:outerShdw blurRad="50800" dist="38100" dir="2700000" algn="tl" rotWithShape="0">
                    <a:prstClr val="black">
                      <a:alpha val="40000"/>
                    </a:prstClr>
                  </a:outerShdw>
                </a:effectLst>
                <a:latin typeface="Arial" pitchFamily="34" charset="0"/>
              </a:rPr>
              <a:t>Team IC-U</a:t>
            </a:r>
            <a:r>
              <a:rPr lang="en-US" sz="6600" dirty="0">
                <a:solidFill>
                  <a:schemeClr val="bg1"/>
                </a:solidFill>
                <a:effectLst>
                  <a:outerShdw blurRad="50800" dist="38100" dir="2700000" algn="tl" rotWithShape="0">
                    <a:prstClr val="black">
                      <a:alpha val="40000"/>
                    </a:prstClr>
                  </a:outerShdw>
                </a:effectLst>
              </a:rPr>
              <a:t/>
            </a:r>
            <a:br>
              <a:rPr lang="en-US" sz="6600" dirty="0">
                <a:solidFill>
                  <a:schemeClr val="bg1"/>
                </a:solidFill>
                <a:effectLst>
                  <a:outerShdw blurRad="50800" dist="38100" dir="2700000" algn="tl" rotWithShape="0">
                    <a:prstClr val="black">
                      <a:alpha val="40000"/>
                    </a:prstClr>
                  </a:outerShdw>
                </a:effectLst>
              </a:rPr>
            </a:br>
            <a:r>
              <a:rPr lang="en-US" sz="4000" i="1" dirty="0">
                <a:solidFill>
                  <a:schemeClr val="bg1"/>
                </a:solidFill>
                <a:effectLst>
                  <a:outerShdw blurRad="50800" dist="38100" dir="2700000" algn="tl" rotWithShape="0">
                    <a:prstClr val="black">
                      <a:alpha val="40000"/>
                    </a:prstClr>
                  </a:outerShdw>
                </a:effectLst>
                <a:latin typeface="Arial" pitchFamily="34" charset="0"/>
              </a:rPr>
              <a:t>Intelligent </a:t>
            </a:r>
            <a:r>
              <a:rPr lang="en-US" sz="4000" i="1" dirty="0" smtClean="0">
                <a:solidFill>
                  <a:schemeClr val="bg1"/>
                </a:solidFill>
                <a:effectLst>
                  <a:outerShdw blurRad="50800" dist="38100" dir="2700000" algn="tl" rotWithShape="0">
                    <a:prstClr val="black">
                      <a:alpha val="40000"/>
                    </a:prstClr>
                  </a:outerShdw>
                </a:effectLst>
                <a:latin typeface="Arial" pitchFamily="34" charset="0"/>
              </a:rPr>
              <a:t>Detection and Deterrence</a:t>
            </a:r>
            <a:endParaRPr lang="en-US" sz="4000" i="1" dirty="0">
              <a:solidFill>
                <a:schemeClr val="bg1"/>
              </a:solidFill>
              <a:effectLst>
                <a:outerShdw blurRad="50800" dist="38100" dir="2700000" algn="tl" rotWithShape="0">
                  <a:prstClr val="black">
                    <a:alpha val="40000"/>
                  </a:prstClr>
                </a:outerShdw>
              </a:effectLst>
              <a:latin typeface="Arial" pitchFamily="34" charset="0"/>
            </a:endParaRPr>
          </a:p>
        </p:txBody>
      </p:sp>
      <p:sp>
        <p:nvSpPr>
          <p:cNvPr id="2050" name="Rectangle 2"/>
          <p:cNvSpPr>
            <a:spLocks noGrp="1" noChangeArrowheads="1"/>
          </p:cNvSpPr>
          <p:nvPr>
            <p:ph type="subTitle" idx="1"/>
          </p:nvPr>
        </p:nvSpPr>
        <p:spPr>
          <a:xfrm>
            <a:off x="2641600" y="4327752"/>
            <a:ext cx="6618288" cy="3306762"/>
          </a:xfrm>
        </p:spPr>
        <p:txBody>
          <a:bodyPr lIns="0" tIns="0" rIns="0" bIns="0">
            <a:scene3d>
              <a:camera prst="orthographicFront"/>
              <a:lightRig rig="threePt" dir="t"/>
            </a:scene3d>
            <a:sp3d extrusionH="57150">
              <a:bevelT w="38100" h="38100"/>
            </a:sp3d>
          </a:bodyPr>
          <a:lstStyle/>
          <a:p>
            <a:pPr>
              <a:lnSpc>
                <a:spcPct val="95000"/>
              </a:lnSpc>
              <a:spcBef>
                <a:spcPct val="0"/>
              </a:spcBef>
            </a:pPr>
            <a:r>
              <a:rPr lang="en-US" dirty="0">
                <a:solidFill>
                  <a:schemeClr val="bg1"/>
                </a:solidFill>
                <a:effectLst>
                  <a:outerShdw blurRad="50800" dist="38100" dir="2700000" algn="tl" rotWithShape="0">
                    <a:prstClr val="black">
                      <a:alpha val="40000"/>
                    </a:prstClr>
                  </a:outerShdw>
                </a:effectLst>
                <a:latin typeface="Arial" pitchFamily="34" charset="0"/>
              </a:rPr>
              <a:t>Nick </a:t>
            </a:r>
            <a:r>
              <a:rPr lang="en-US" dirty="0" err="1">
                <a:solidFill>
                  <a:schemeClr val="bg1"/>
                </a:solidFill>
                <a:effectLst>
                  <a:outerShdw blurRad="50800" dist="38100" dir="2700000" algn="tl" rotWithShape="0">
                    <a:prstClr val="black">
                      <a:alpha val="40000"/>
                    </a:prstClr>
                  </a:outerShdw>
                </a:effectLst>
                <a:latin typeface="Arial" pitchFamily="34" charset="0"/>
              </a:rPr>
              <a:t>Bosler</a:t>
            </a:r>
            <a:endParaRPr lang="en-US" dirty="0">
              <a:solidFill>
                <a:schemeClr val="bg1"/>
              </a:solidFill>
              <a:effectLst>
                <a:outerShdw blurRad="50800" dist="38100" dir="2700000" algn="tl" rotWithShape="0">
                  <a:prstClr val="black">
                    <a:alpha val="40000"/>
                  </a:prstClr>
                </a:outerShdw>
              </a:effectLst>
            </a:endParaRPr>
          </a:p>
          <a:p>
            <a:pPr>
              <a:lnSpc>
                <a:spcPct val="95000"/>
              </a:lnSpc>
              <a:spcBef>
                <a:spcPct val="0"/>
              </a:spcBef>
            </a:pPr>
            <a:r>
              <a:rPr lang="en-US" dirty="0">
                <a:solidFill>
                  <a:schemeClr val="bg1"/>
                </a:solidFill>
                <a:effectLst>
                  <a:outerShdw blurRad="50800" dist="38100" dir="2700000" algn="tl" rotWithShape="0">
                    <a:prstClr val="black">
                      <a:alpha val="40000"/>
                    </a:prstClr>
                  </a:outerShdw>
                </a:effectLst>
                <a:latin typeface="Arial" pitchFamily="34" charset="0"/>
              </a:rPr>
              <a:t>Tim </a:t>
            </a:r>
            <a:r>
              <a:rPr lang="en-US" dirty="0" err="1">
                <a:solidFill>
                  <a:schemeClr val="bg1"/>
                </a:solidFill>
                <a:effectLst>
                  <a:outerShdw blurRad="50800" dist="38100" dir="2700000" algn="tl" rotWithShape="0">
                    <a:prstClr val="black">
                      <a:alpha val="40000"/>
                    </a:prstClr>
                  </a:outerShdw>
                </a:effectLst>
                <a:latin typeface="Arial" pitchFamily="34" charset="0"/>
              </a:rPr>
              <a:t>Florencki</a:t>
            </a:r>
            <a:endParaRPr lang="en-US" dirty="0">
              <a:solidFill>
                <a:schemeClr val="bg1"/>
              </a:solidFill>
              <a:effectLst>
                <a:outerShdw blurRad="50800" dist="38100" dir="2700000" algn="tl" rotWithShape="0">
                  <a:prstClr val="black">
                    <a:alpha val="40000"/>
                  </a:prstClr>
                </a:outerShdw>
              </a:effectLst>
            </a:endParaRPr>
          </a:p>
          <a:p>
            <a:pPr>
              <a:lnSpc>
                <a:spcPct val="95000"/>
              </a:lnSpc>
              <a:spcBef>
                <a:spcPct val="0"/>
              </a:spcBef>
            </a:pPr>
            <a:r>
              <a:rPr lang="en-US" dirty="0" err="1">
                <a:solidFill>
                  <a:schemeClr val="bg1"/>
                </a:solidFill>
                <a:effectLst>
                  <a:outerShdw blurRad="50800" dist="38100" dir="2700000" algn="tl" rotWithShape="0">
                    <a:prstClr val="black">
                      <a:alpha val="40000"/>
                    </a:prstClr>
                  </a:outerShdw>
                </a:effectLst>
                <a:latin typeface="Arial" pitchFamily="34" charset="0"/>
              </a:rPr>
              <a:t>Odaro</a:t>
            </a:r>
            <a:r>
              <a:rPr lang="en-US" dirty="0">
                <a:solidFill>
                  <a:schemeClr val="bg1"/>
                </a:solidFill>
                <a:effectLst>
                  <a:outerShdw blurRad="50800" dist="38100" dir="2700000" algn="tl" rotWithShape="0">
                    <a:prstClr val="black">
                      <a:alpha val="40000"/>
                    </a:prstClr>
                  </a:outerShdw>
                </a:effectLst>
                <a:latin typeface="Arial" pitchFamily="34" charset="0"/>
              </a:rPr>
              <a:t> </a:t>
            </a:r>
            <a:r>
              <a:rPr lang="en-US" dirty="0" err="1">
                <a:solidFill>
                  <a:schemeClr val="bg1"/>
                </a:solidFill>
                <a:effectLst>
                  <a:outerShdw blurRad="50800" dist="38100" dir="2700000" algn="tl" rotWithShape="0">
                    <a:prstClr val="black">
                      <a:alpha val="40000"/>
                    </a:prstClr>
                  </a:outerShdw>
                </a:effectLst>
                <a:latin typeface="Arial" pitchFamily="34" charset="0"/>
              </a:rPr>
              <a:t>Omusi</a:t>
            </a:r>
            <a:endParaRPr lang="en-US" dirty="0">
              <a:solidFill>
                <a:schemeClr val="bg1"/>
              </a:solidFill>
              <a:effectLst>
                <a:outerShdw blurRad="50800" dist="38100" dir="2700000" algn="tl" rotWithShape="0">
                  <a:prstClr val="black">
                    <a:alpha val="40000"/>
                  </a:prstClr>
                </a:outerShdw>
              </a:effectLst>
            </a:endParaRPr>
          </a:p>
          <a:p>
            <a:pPr>
              <a:lnSpc>
                <a:spcPct val="95000"/>
              </a:lnSpc>
              <a:spcBef>
                <a:spcPct val="0"/>
              </a:spcBef>
            </a:pPr>
            <a:r>
              <a:rPr lang="en-US" dirty="0">
                <a:solidFill>
                  <a:schemeClr val="bg1"/>
                </a:solidFill>
                <a:effectLst>
                  <a:outerShdw blurRad="50800" dist="38100" dir="2700000" algn="tl" rotWithShape="0">
                    <a:prstClr val="black">
                      <a:alpha val="40000"/>
                    </a:prstClr>
                  </a:outerShdw>
                </a:effectLst>
                <a:latin typeface="Arial" pitchFamily="34" charset="0"/>
              </a:rPr>
              <a:t>Matt </a:t>
            </a:r>
            <a:r>
              <a:rPr lang="en-US" dirty="0" err="1">
                <a:solidFill>
                  <a:schemeClr val="bg1"/>
                </a:solidFill>
                <a:effectLst>
                  <a:outerShdw blurRad="50800" dist="38100" dir="2700000" algn="tl" rotWithShape="0">
                    <a:prstClr val="black">
                      <a:alpha val="40000"/>
                    </a:prstClr>
                  </a:outerShdw>
                </a:effectLst>
                <a:latin typeface="Arial" pitchFamily="34" charset="0"/>
              </a:rPr>
              <a:t>Wohlwend</a:t>
            </a:r>
            <a:endParaRPr lang="en-US" dirty="0">
              <a:solidFill>
                <a:schemeClr val="bg1"/>
              </a:solidFill>
              <a:effectLst>
                <a:outerShdw blurRad="50800" dist="38100" dir="2700000" algn="tl" rotWithShape="0">
                  <a:prstClr val="black">
                    <a:alpha val="40000"/>
                  </a:prstClr>
                </a:outerShdw>
              </a:effectLst>
            </a:endParaRPr>
          </a:p>
          <a:p>
            <a:pPr>
              <a:lnSpc>
                <a:spcPct val="95000"/>
              </a:lnSpc>
              <a:spcBef>
                <a:spcPct val="0"/>
              </a:spcBef>
            </a:pPr>
            <a:endParaRPr lang="en-US" dirty="0">
              <a:solidFill>
                <a:srgbClr xmlns:mc="http://schemas.openxmlformats.org/markup-compatibility/2006" xmlns:a14="http://schemas.microsoft.com/office/drawing/2010/main" val="000000" mc:Ignorable=""/>
              </a:solidFill>
              <a:effectLst>
                <a:outerShdw blurRad="50800" dist="38100" dir="2700000" algn="tl" rotWithShape="0">
                  <a:prstClr val="black">
                    <a:alpha val="40000"/>
                  </a:prstClr>
                </a:outerShdw>
              </a:effectLst>
              <a:latin typeface="Arial" pitchFamily="34" charset="0"/>
            </a:endParaRPr>
          </a:p>
          <a:p>
            <a:pPr>
              <a:lnSpc>
                <a:spcPct val="95000"/>
              </a:lnSpc>
              <a:spcBef>
                <a:spcPct val="0"/>
              </a:spcBef>
            </a:pPr>
            <a:endParaRPr lang="en-US" dirty="0">
              <a:solidFill>
                <a:srgbClr xmlns:mc="http://schemas.openxmlformats.org/markup-compatibility/2006" xmlns:a14="http://schemas.microsoft.com/office/drawing/2010/main" val="000000" mc:Ignorable=""/>
              </a:solidFill>
              <a:effectLst>
                <a:outerShdw blurRad="50800" dist="38100" dir="2700000" algn="tl" rotWithShape="0">
                  <a:prstClr val="black">
                    <a:alpha val="40000"/>
                  </a:prstClr>
                </a:outerShdw>
              </a:effectLst>
              <a:latin typeface="Arial" pitchFamily="34" charset="0"/>
            </a:endParaRPr>
          </a:p>
          <a:p>
            <a:pPr>
              <a:lnSpc>
                <a:spcPct val="95000"/>
              </a:lnSpc>
              <a:spcBef>
                <a:spcPct val="0"/>
              </a:spcBef>
            </a:pPr>
            <a:endParaRPr lang="en-US" dirty="0">
              <a:solidFill>
                <a:srgbClr xmlns:mc="http://schemas.openxmlformats.org/markup-compatibility/2006" xmlns:a14="http://schemas.microsoft.com/office/drawing/2010/main" val="000000" mc:Ignorable=""/>
              </a:solidFill>
              <a:effectLst>
                <a:outerShdw blurRad="50800" dist="38100" dir="2700000" algn="tl" rotWithShape="0">
                  <a:prstClr val="black">
                    <a:alpha val="40000"/>
                  </a:prstClr>
                </a:outerShdw>
              </a:effectLst>
              <a:latin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160000" cy="7620000"/>
          </a:xfrm>
          <a:prstGeom prst="rect">
            <a:avLst/>
          </a:prstGeom>
        </p:spPr>
      </p:pic>
      <p:sp>
        <p:nvSpPr>
          <p:cNvPr id="11265" name="Rectangle 1"/>
          <p:cNvSpPr>
            <a:spLocks noGrp="1" noChangeArrowheads="1"/>
          </p:cNvSpPr>
          <p:nvPr>
            <p:ph type="title"/>
          </p:nvPr>
        </p:nvSpPr>
        <p:spPr>
          <a:xfrm>
            <a:off x="247650" y="609600"/>
            <a:ext cx="9664700" cy="914400"/>
          </a:xfrm>
        </p:spPr>
        <p:txBody>
          <a:bodyPr lIns="0" tIns="0" rIns="0" bIns="0" anchor="t"/>
          <a:lstStyle/>
          <a:p>
            <a:pPr algn="l">
              <a:lnSpc>
                <a:spcPct val="95000"/>
              </a:lnSpc>
            </a:pPr>
            <a:r>
              <a:rPr lang="en-US" sz="43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Engineering Content</a:t>
            </a:r>
          </a:p>
        </p:txBody>
      </p:sp>
      <p:sp>
        <p:nvSpPr>
          <p:cNvPr id="11266" name="Rectangle 2"/>
          <p:cNvSpPr>
            <a:spLocks noGrp="1" noChangeArrowheads="1"/>
          </p:cNvSpPr>
          <p:nvPr>
            <p:ph type="body" idx="1"/>
          </p:nvPr>
        </p:nvSpPr>
        <p:spPr>
          <a:xfrm>
            <a:off x="238125" y="1824038"/>
            <a:ext cx="9661525" cy="5476875"/>
          </a:xfrm>
        </p:spPr>
        <p:txBody>
          <a:bodyPr lIns="0" tIns="0" rIns="0" bIns="0"/>
          <a:lstStyle/>
          <a:p>
            <a:pPr marL="0" indent="0">
              <a:lnSpc>
                <a:spcPct val="95000"/>
              </a:lnSpc>
              <a:spcBef>
                <a:spcPct val="0"/>
              </a:spcBef>
              <a:buFontTx/>
              <a:buNone/>
            </a:pPr>
            <a:r>
              <a:rPr lang="en-US" sz="2700" u="sng">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Data Storage</a:t>
            </a:r>
            <a:endParaRPr lang="en-US">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endParaRPr>
          </a:p>
          <a:p>
            <a:pPr marL="0" indent="0">
              <a:lnSpc>
                <a:spcPct val="95000"/>
              </a:lnSpc>
              <a:spcBef>
                <a:spcPct val="0"/>
              </a:spcBef>
              <a:buFontTx/>
              <a:buNone/>
            </a:pPr>
            <a:endParaRPr lang="en-US" sz="270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Times New Roman'" pitchFamily="34"/>
            </a:endParaRPr>
          </a:p>
          <a:p>
            <a:pPr marL="0" indent="0">
              <a:lnSpc>
                <a:spcPct val="95000"/>
              </a:lnSpc>
              <a:spcBef>
                <a:spcPct val="0"/>
              </a:spcBef>
              <a:buFontTx/>
              <a:buNone/>
            </a:pPr>
            <a:r>
              <a:rPr lang="en-US" sz="270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The high-resolution pictures and seeker cam video must be stored. We will use an SD card and card interface to achieve this goal. </a:t>
            </a:r>
            <a:endParaRPr lang="en-US">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endParaRPr>
          </a:p>
          <a:p>
            <a:pPr marL="0" indent="0">
              <a:lnSpc>
                <a:spcPct val="95000"/>
              </a:lnSpc>
              <a:spcBef>
                <a:spcPct val="0"/>
              </a:spcBef>
              <a:buFontTx/>
              <a:buNone/>
            </a:pPr>
            <a:r>
              <a:rPr lang="en-US" sz="270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Times New Roman'" pitchFamily="34"/>
              </a:rPr>
              <a:t/>
            </a:r>
            <a:br>
              <a:rPr lang="en-US" sz="270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Times New Roman'" pitchFamily="34"/>
              </a:rPr>
            </a:br>
            <a:r>
              <a:rPr lang="en-US" sz="2700" u="sng">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Electric Gun</a:t>
            </a:r>
            <a:endParaRPr lang="en-US">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endParaRPr>
          </a:p>
          <a:p>
            <a:pPr marL="0" indent="0">
              <a:lnSpc>
                <a:spcPct val="95000"/>
              </a:lnSpc>
              <a:spcBef>
                <a:spcPct val="0"/>
              </a:spcBef>
              <a:buFontTx/>
              <a:buNone/>
            </a:pPr>
            <a:r>
              <a:rPr lang="en-US" sz="270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 </a:t>
            </a:r>
            <a:endParaRPr lang="en-US">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endParaRPr>
          </a:p>
          <a:p>
            <a:pPr marL="0" indent="0">
              <a:lnSpc>
                <a:spcPct val="95000"/>
              </a:lnSpc>
              <a:spcBef>
                <a:spcPct val="0"/>
              </a:spcBef>
              <a:buFontTx/>
              <a:buNone/>
            </a:pPr>
            <a:r>
              <a:rPr lang="en-US" sz="270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This will be wired directly or indirectly via a relay to the system microcontroller depending on the voltage and current requirements that the switch requires.</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160000" cy="7620000"/>
          </a:xfrm>
          <a:prstGeom prst="rect">
            <a:avLst/>
          </a:prstGeom>
        </p:spPr>
      </p:pic>
      <p:sp>
        <p:nvSpPr>
          <p:cNvPr id="12289" name="Rectangle 1"/>
          <p:cNvSpPr>
            <a:spLocks noGrp="1" noChangeArrowheads="1"/>
          </p:cNvSpPr>
          <p:nvPr>
            <p:ph type="title"/>
          </p:nvPr>
        </p:nvSpPr>
        <p:spPr>
          <a:xfrm>
            <a:off x="247650" y="609600"/>
            <a:ext cx="9664700" cy="914400"/>
          </a:xfrm>
        </p:spPr>
        <p:txBody>
          <a:bodyPr lIns="0" tIns="0" rIns="0" bIns="0" anchor="t"/>
          <a:lstStyle/>
          <a:p>
            <a:pPr algn="l">
              <a:lnSpc>
                <a:spcPct val="95000"/>
              </a:lnSpc>
            </a:pPr>
            <a:r>
              <a:rPr lang="en-US" sz="43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Engineering Content</a:t>
            </a:r>
          </a:p>
        </p:txBody>
      </p:sp>
      <p:sp>
        <p:nvSpPr>
          <p:cNvPr id="12290" name="Rectangle 2"/>
          <p:cNvSpPr>
            <a:spLocks noGrp="1" noChangeArrowheads="1"/>
          </p:cNvSpPr>
          <p:nvPr>
            <p:ph type="body" idx="1"/>
          </p:nvPr>
        </p:nvSpPr>
        <p:spPr>
          <a:xfrm>
            <a:off x="247650" y="1320800"/>
            <a:ext cx="9659938" cy="6132513"/>
          </a:xfrm>
        </p:spPr>
        <p:txBody>
          <a:bodyPr lIns="0" tIns="0" rIns="0" bIns="0"/>
          <a:lstStyle/>
          <a:p>
            <a:pPr marL="0" indent="0">
              <a:lnSpc>
                <a:spcPct val="95000"/>
              </a:lnSpc>
              <a:spcBef>
                <a:spcPct val="0"/>
              </a:spcBef>
              <a:buFontTx/>
              <a:buNone/>
            </a:pPr>
            <a:r>
              <a:rPr lang="en-US" sz="2700" u="sng"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High Resolution and Seeker Camera</a:t>
            </a:r>
            <a:endParaRPr lang="en-US"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endParaRPr>
          </a:p>
          <a:p>
            <a:pPr marL="0" indent="0">
              <a:lnSpc>
                <a:spcPct val="95000"/>
              </a:lnSpc>
              <a:spcBef>
                <a:spcPct val="0"/>
              </a:spcBef>
              <a:buFontTx/>
              <a:buNone/>
            </a:pPr>
            <a:endParaRPr lang="en-US" sz="2700" u="sng"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endParaRPr>
          </a:p>
          <a:p>
            <a:pPr marL="0" indent="0">
              <a:lnSpc>
                <a:spcPct val="95000"/>
              </a:lnSpc>
              <a:spcBef>
                <a:spcPct val="0"/>
              </a:spcBef>
              <a:buFontTx/>
              <a:buNone/>
            </a:pPr>
            <a:r>
              <a:rPr lang="en-US" sz="27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The stationary seeker camera will send a video feed to the video processor to be analyzed for movement. This interface depends on the video processor.</a:t>
            </a:r>
            <a:endParaRPr lang="en-US"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endParaRPr>
          </a:p>
          <a:p>
            <a:pPr marL="0" indent="0">
              <a:lnSpc>
                <a:spcPct val="95000"/>
              </a:lnSpc>
              <a:spcBef>
                <a:spcPct val="0"/>
              </a:spcBef>
              <a:buFontTx/>
              <a:buNone/>
            </a:pPr>
            <a:r>
              <a:rPr lang="en-US" sz="27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 </a:t>
            </a:r>
            <a:endParaRPr lang="en-US"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endParaRPr>
          </a:p>
          <a:p>
            <a:pPr marL="0" indent="0">
              <a:lnSpc>
                <a:spcPct val="95000"/>
              </a:lnSpc>
              <a:spcBef>
                <a:spcPct val="0"/>
              </a:spcBef>
              <a:buFontTx/>
              <a:buNone/>
            </a:pPr>
            <a:r>
              <a:rPr lang="en-US" sz="27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The controller must be able to tell the high-res camera to take a picture via the interface available. This image must also be sent to the microcontroller for storage in the SD card via a USB interface.</a:t>
            </a:r>
            <a:endParaRPr lang="en-US"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endParaRPr>
          </a:p>
          <a:p>
            <a:pPr marL="0" indent="0">
              <a:lnSpc>
                <a:spcPct val="95000"/>
              </a:lnSpc>
              <a:spcBef>
                <a:spcPct val="0"/>
              </a:spcBef>
              <a:buFontTx/>
              <a:buNone/>
            </a:pPr>
            <a:r>
              <a:rPr lang="en-US" sz="27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 </a:t>
            </a:r>
            <a:endParaRPr lang="en-US"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endParaRPr>
          </a:p>
          <a:p>
            <a:pPr marL="0" indent="0">
              <a:lnSpc>
                <a:spcPct val="95000"/>
              </a:lnSpc>
              <a:spcBef>
                <a:spcPct val="0"/>
              </a:spcBef>
              <a:buFontTx/>
              <a:buNone/>
            </a:pPr>
            <a:r>
              <a:rPr lang="en-US" sz="2700" u="sng"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Power</a:t>
            </a:r>
            <a:endParaRPr lang="en-US"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endParaRPr>
          </a:p>
          <a:p>
            <a:pPr marL="0" indent="0">
              <a:lnSpc>
                <a:spcPct val="95000"/>
              </a:lnSpc>
              <a:spcBef>
                <a:spcPct val="0"/>
              </a:spcBef>
              <a:buFontTx/>
              <a:buNone/>
            </a:pPr>
            <a:endParaRPr lang="en-US" sz="2700" u="sng"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endParaRPr>
          </a:p>
          <a:p>
            <a:pPr marL="0" indent="0">
              <a:lnSpc>
                <a:spcPct val="95000"/>
              </a:lnSpc>
              <a:spcBef>
                <a:spcPct val="0"/>
              </a:spcBef>
              <a:buFontTx/>
              <a:buNone/>
            </a:pPr>
            <a:r>
              <a:rPr lang="en-US" sz="27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The servo controller, cameras, electric gun and microcontroller all need independent power supplies.</a:t>
            </a: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160000" cy="7620000"/>
          </a:xfrm>
          <a:prstGeom prst="rect">
            <a:avLst/>
          </a:prstGeom>
        </p:spPr>
      </p:pic>
      <p:sp>
        <p:nvSpPr>
          <p:cNvPr id="13313" name="Rectangle 1"/>
          <p:cNvSpPr>
            <a:spLocks noGrp="1" noChangeArrowheads="1"/>
          </p:cNvSpPr>
          <p:nvPr>
            <p:ph type="title"/>
          </p:nvPr>
        </p:nvSpPr>
        <p:spPr>
          <a:xfrm>
            <a:off x="247650" y="609600"/>
            <a:ext cx="9664700" cy="914400"/>
          </a:xfrm>
        </p:spPr>
        <p:txBody>
          <a:bodyPr lIns="0" tIns="0" rIns="0" bIns="0" anchor="t"/>
          <a:lstStyle/>
          <a:p>
            <a:pPr algn="l">
              <a:lnSpc>
                <a:spcPct val="95000"/>
              </a:lnSpc>
            </a:pPr>
            <a:r>
              <a:rPr lang="en-US" sz="43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Conclusions and Challenges </a:t>
            </a:r>
          </a:p>
        </p:txBody>
      </p:sp>
      <p:sp>
        <p:nvSpPr>
          <p:cNvPr id="13314" name="Rectangle 2"/>
          <p:cNvSpPr>
            <a:spLocks noGrp="1" noChangeArrowheads="1"/>
          </p:cNvSpPr>
          <p:nvPr>
            <p:ph type="body" idx="1"/>
          </p:nvPr>
        </p:nvSpPr>
        <p:spPr>
          <a:xfrm>
            <a:off x="146050" y="1295400"/>
            <a:ext cx="9906000" cy="3082925"/>
          </a:xfrm>
        </p:spPr>
        <p:txBody>
          <a:bodyPr lIns="0" tIns="0" rIns="0" bIns="0"/>
          <a:lstStyle/>
          <a:p>
            <a:pPr marL="0" indent="0">
              <a:lnSpc>
                <a:spcPct val="95000"/>
              </a:lnSpc>
              <a:spcBef>
                <a:spcPct val="0"/>
              </a:spcBef>
              <a:buFontTx/>
              <a:buNone/>
            </a:pPr>
            <a:r>
              <a:rPr lang="en-US" sz="27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    Through the use of existing technologies Team IC-U hopes to integrate two useful security features into one system.  Integrating the paintball gun allows a security system to fight back against intruders and actively deter crimes from occurring.  Using the high resolution camera to identify intruders the system also helps in the prosecution of the intruder.  This system increases safety for its users and their household or business.</a:t>
            </a:r>
          </a:p>
        </p:txBody>
      </p:sp>
      <p:sp>
        <p:nvSpPr>
          <p:cNvPr id="13316" name="Text Box 4"/>
          <p:cNvSpPr txBox="1">
            <a:spLocks noChangeArrowheads="1"/>
          </p:cNvSpPr>
          <p:nvPr/>
        </p:nvSpPr>
        <p:spPr bwMode="auto">
          <a:xfrm>
            <a:off x="755650" y="4445000"/>
            <a:ext cx="8836025" cy="2763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sz="2400">
                <a:solidFill>
                  <a:schemeClr val="tx1"/>
                </a:solidFill>
                <a:latin typeface="Times New Roman" pitchFamily="18" charset="0"/>
              </a:defRPr>
            </a:lvl1pPr>
            <a:lvl2pPr indent="-342900">
              <a:defRPr sz="2400">
                <a:solidFill>
                  <a:schemeClr val="tx1"/>
                </a:solidFill>
                <a:latin typeface="Times New Roman" pitchFamily="18" charset="0"/>
              </a:defRPr>
            </a:lvl2pPr>
            <a:lvl3pPr marL="857250" indent="-285750">
              <a:defRPr sz="2400">
                <a:solidFill>
                  <a:schemeClr val="tx1"/>
                </a:solidFill>
                <a:latin typeface="Times New Roman" pitchFamily="18" charset="0"/>
              </a:defRPr>
            </a:lvl3pPr>
            <a:lvl4pPr marL="1257300" indent="-228600">
              <a:defRPr sz="2400">
                <a:solidFill>
                  <a:schemeClr val="tx1"/>
                </a:solidFill>
                <a:latin typeface="Times New Roman" pitchFamily="18" charset="0"/>
              </a:defRPr>
            </a:lvl4pPr>
            <a:lvl5pPr marL="1714500" indent="-228600">
              <a:defRPr sz="2400">
                <a:solidFill>
                  <a:schemeClr val="tx1"/>
                </a:solidFill>
                <a:latin typeface="Times New Roman" pitchFamily="18" charset="0"/>
              </a:defRPr>
            </a:lvl5pPr>
            <a:lvl6pPr marL="2171700" indent="-228600" fontAlgn="base">
              <a:spcBef>
                <a:spcPct val="0"/>
              </a:spcBef>
              <a:spcAft>
                <a:spcPct val="0"/>
              </a:spcAft>
              <a:defRPr sz="2400">
                <a:solidFill>
                  <a:schemeClr val="tx1"/>
                </a:solidFill>
                <a:latin typeface="Times New Roman" pitchFamily="18" charset="0"/>
              </a:defRPr>
            </a:lvl6pPr>
            <a:lvl7pPr marL="2628900" indent="-228600" fontAlgn="base">
              <a:spcBef>
                <a:spcPct val="0"/>
              </a:spcBef>
              <a:spcAft>
                <a:spcPct val="0"/>
              </a:spcAft>
              <a:defRPr sz="2400">
                <a:solidFill>
                  <a:schemeClr val="tx1"/>
                </a:solidFill>
                <a:latin typeface="Times New Roman" pitchFamily="18" charset="0"/>
              </a:defRPr>
            </a:lvl7pPr>
            <a:lvl8pPr marL="3086100" indent="-228600" fontAlgn="base">
              <a:spcBef>
                <a:spcPct val="0"/>
              </a:spcBef>
              <a:spcAft>
                <a:spcPct val="0"/>
              </a:spcAft>
              <a:defRPr sz="2400">
                <a:solidFill>
                  <a:schemeClr val="tx1"/>
                </a:solidFill>
                <a:latin typeface="Times New Roman" pitchFamily="18" charset="0"/>
              </a:defRPr>
            </a:lvl8pPr>
            <a:lvl9pPr marL="3543300" indent="-228600" fontAlgn="base">
              <a:spcBef>
                <a:spcPct val="0"/>
              </a:spcBef>
              <a:spcAft>
                <a:spcPct val="0"/>
              </a:spcAft>
              <a:defRPr sz="2400">
                <a:solidFill>
                  <a:schemeClr val="tx1"/>
                </a:solidFill>
                <a:latin typeface="Times New Roman" pitchFamily="18" charset="0"/>
              </a:defRPr>
            </a:lvl9pPr>
          </a:lstStyle>
          <a:p>
            <a:pPr>
              <a:lnSpc>
                <a:spcPct val="95000"/>
              </a:lnSpc>
            </a:pPr>
            <a:r>
              <a:rPr lang="en-US" sz="270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    The key challenges of this system are the motion sensing algorithm, high-res image storage and capture, and communication between each system.  Correctly implementing the overall system processor will be the most important part.  While these challenges are significant, Team IC-U feels that the rewards are certainly worth it.</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160000" cy="7620000"/>
          </a:xfrm>
          <a:prstGeom prst="rect">
            <a:avLst/>
          </a:prstGeom>
        </p:spPr>
      </p:pic>
      <p:sp>
        <p:nvSpPr>
          <p:cNvPr id="3073" name="Rectangle 1"/>
          <p:cNvSpPr>
            <a:spLocks noGrp="1" noChangeArrowheads="1"/>
          </p:cNvSpPr>
          <p:nvPr>
            <p:ph type="title"/>
          </p:nvPr>
        </p:nvSpPr>
        <p:spPr>
          <a:xfrm>
            <a:off x="660400" y="685800"/>
            <a:ext cx="9664700" cy="914400"/>
          </a:xfrm>
        </p:spPr>
        <p:txBody>
          <a:bodyPr lIns="0" tIns="0" rIns="0" bIns="0" anchor="t"/>
          <a:lstStyle/>
          <a:p>
            <a:pPr algn="l">
              <a:lnSpc>
                <a:spcPct val="95000"/>
              </a:lnSpc>
            </a:pPr>
            <a:r>
              <a:rPr lang="en-US" sz="4300" dirty="0">
                <a:solidFill>
                  <a:schemeClr val="bg1"/>
                </a:solidFill>
                <a:effectLst>
                  <a:outerShdw blurRad="50800" dist="38100" dir="2700000" algn="tl" rotWithShape="0">
                    <a:prstClr val="black">
                      <a:alpha val="40000"/>
                    </a:prstClr>
                  </a:outerShdw>
                </a:effectLst>
                <a:latin typeface="Arial" pitchFamily="34" charset="0"/>
              </a:rPr>
              <a:t>Problem Description</a:t>
            </a:r>
          </a:p>
        </p:txBody>
      </p:sp>
      <p:sp>
        <p:nvSpPr>
          <p:cNvPr id="3074" name="Rectangle 2"/>
          <p:cNvSpPr>
            <a:spLocks noGrp="1" noChangeArrowheads="1"/>
          </p:cNvSpPr>
          <p:nvPr>
            <p:ph type="body" idx="1"/>
          </p:nvPr>
        </p:nvSpPr>
        <p:spPr>
          <a:xfrm>
            <a:off x="889000" y="1828800"/>
            <a:ext cx="8534400" cy="4724400"/>
          </a:xfrm>
        </p:spPr>
        <p:txBody>
          <a:bodyPr lIns="0" tIns="0" rIns="0" bIns="0"/>
          <a:lstStyle/>
          <a:p>
            <a:pPr marL="0" indent="0">
              <a:lnSpc>
                <a:spcPct val="95000"/>
              </a:lnSpc>
              <a:spcBef>
                <a:spcPct val="0"/>
              </a:spcBef>
              <a:buFontTx/>
              <a:buNone/>
            </a:pPr>
            <a:r>
              <a:rPr lang="en-US" i="1" dirty="0">
                <a:solidFill>
                  <a:schemeClr val="bg1"/>
                </a:solidFill>
                <a:effectLst>
                  <a:outerShdw blurRad="50800" dist="38100" dir="2700000" algn="tl" rotWithShape="0">
                    <a:prstClr val="black">
                      <a:alpha val="40000"/>
                    </a:prstClr>
                  </a:outerShdw>
                </a:effectLst>
                <a:latin typeface="Arial" pitchFamily="34" charset="0"/>
              </a:rPr>
              <a:t>Security systems use many different inputs to alert the owners, but can do very little as far as actively deterring intruders and determining their identities. Also, many systems use low quality video cameras to capture movement but cannot capture descriptive features of the intruder. This project seeks to create a system that can both act as a physical deterrent and capture hi-resolution images of the intruder.</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160000" cy="7620000"/>
          </a:xfrm>
          <a:prstGeom prst="rect">
            <a:avLst/>
          </a:prstGeom>
        </p:spPr>
      </p:pic>
      <p:sp>
        <p:nvSpPr>
          <p:cNvPr id="4097" name="Rectangle 1"/>
          <p:cNvSpPr>
            <a:spLocks noGrp="1" noChangeArrowheads="1"/>
          </p:cNvSpPr>
          <p:nvPr>
            <p:ph type="title"/>
          </p:nvPr>
        </p:nvSpPr>
        <p:spPr>
          <a:xfrm>
            <a:off x="355600" y="762000"/>
            <a:ext cx="9664700" cy="914400"/>
          </a:xfrm>
        </p:spPr>
        <p:txBody>
          <a:bodyPr lIns="0" tIns="0" rIns="0" bIns="0" anchor="t"/>
          <a:lstStyle/>
          <a:p>
            <a:pPr algn="l">
              <a:lnSpc>
                <a:spcPct val="95000"/>
              </a:lnSpc>
            </a:pPr>
            <a:r>
              <a:rPr lang="en-US" sz="4300" dirty="0">
                <a:solidFill>
                  <a:schemeClr val="bg1"/>
                </a:solidFill>
                <a:effectLst>
                  <a:outerShdw blurRad="50800" dist="38100" dir="2700000" algn="tl" rotWithShape="0">
                    <a:prstClr val="black">
                      <a:alpha val="40000"/>
                    </a:prstClr>
                  </a:outerShdw>
                </a:effectLst>
                <a:latin typeface="Arial" pitchFamily="34" charset="0"/>
              </a:rPr>
              <a:t>Proposed Solution</a:t>
            </a:r>
          </a:p>
        </p:txBody>
      </p:sp>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98800" y="1447800"/>
            <a:ext cx="5722938" cy="5722938"/>
          </a:xfrm>
          <a:prstGeom prst="rect">
            <a:avLst/>
          </a:prstGeom>
          <a:noFill/>
          <a:extLst>
            <a:ext uri="{909E8E84-426E-40DD-AFC4-6F175D3DCCD1}">
              <a14:hiddenFill xmlns:a14="http://schemas.microsoft.com/office/drawing/2010/main">
                <a:solidFill>
                  <a:srgbClr xmlns:mc="http://schemas.openxmlformats.org/markup-compatibility/2006" val="FFFFFF" mc:Ignorable=""/>
                </a:solidFill>
              </a14:hiddenFill>
            </a:ext>
          </a:extLst>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160000" cy="7620000"/>
          </a:xfrm>
          <a:prstGeom prst="rect">
            <a:avLst/>
          </a:prstGeom>
        </p:spPr>
      </p:pic>
      <p:sp>
        <p:nvSpPr>
          <p:cNvPr id="5121" name="Rectangle 1"/>
          <p:cNvSpPr>
            <a:spLocks noGrp="1" noChangeArrowheads="1"/>
          </p:cNvSpPr>
          <p:nvPr>
            <p:ph type="title"/>
          </p:nvPr>
        </p:nvSpPr>
        <p:spPr>
          <a:xfrm>
            <a:off x="247650" y="762000"/>
            <a:ext cx="9664700" cy="914400"/>
          </a:xfrm>
        </p:spPr>
        <p:txBody>
          <a:bodyPr lIns="0" tIns="0" rIns="0" bIns="0" anchor="t"/>
          <a:lstStyle/>
          <a:p>
            <a:pPr algn="l">
              <a:lnSpc>
                <a:spcPct val="95000"/>
              </a:lnSpc>
            </a:pPr>
            <a:r>
              <a:rPr lang="en-US" sz="4300" dirty="0">
                <a:solidFill>
                  <a:schemeClr val="bg1"/>
                </a:solidFill>
                <a:effectLst>
                  <a:outerShdw blurRad="50800" dist="38100" dir="2700000" algn="tl" rotWithShape="0">
                    <a:prstClr val="black">
                      <a:alpha val="40000"/>
                    </a:prstClr>
                  </a:outerShdw>
                </a:effectLst>
                <a:latin typeface="Arial" pitchFamily="34" charset="0"/>
              </a:rPr>
              <a:t>Demonstrated Features</a:t>
            </a:r>
          </a:p>
        </p:txBody>
      </p:sp>
      <p:sp>
        <p:nvSpPr>
          <p:cNvPr id="5122" name="Rectangle 2"/>
          <p:cNvSpPr>
            <a:spLocks noGrp="1" noChangeArrowheads="1"/>
          </p:cNvSpPr>
          <p:nvPr>
            <p:ph type="body" idx="1"/>
          </p:nvPr>
        </p:nvSpPr>
        <p:spPr>
          <a:xfrm>
            <a:off x="249238" y="2682875"/>
            <a:ext cx="9534525" cy="5699125"/>
          </a:xfrm>
        </p:spPr>
        <p:txBody>
          <a:bodyPr lIns="0" tIns="0" rIns="0" bIns="0"/>
          <a:lstStyle/>
          <a:p>
            <a:pPr marL="457200" lvl="1" indent="-342900">
              <a:lnSpc>
                <a:spcPct val="95000"/>
              </a:lnSpc>
              <a:spcBef>
                <a:spcPct val="0"/>
              </a:spcBef>
              <a:buClr>
                <a:schemeClr val="bg1"/>
              </a:buClr>
              <a:buFontTx/>
              <a:buChar char="•"/>
            </a:pPr>
            <a:r>
              <a:rPr lang="en-US" sz="3200" dirty="0">
                <a:solidFill>
                  <a:schemeClr val="bg1"/>
                </a:solidFill>
                <a:effectLst>
                  <a:outerShdw blurRad="50800" dist="38100" dir="2700000" algn="tl" rotWithShape="0">
                    <a:prstClr val="black">
                      <a:alpha val="40000"/>
                    </a:prstClr>
                  </a:outerShdw>
                </a:effectLst>
                <a:latin typeface="Arial" pitchFamily="34" charset="0"/>
              </a:rPr>
              <a:t>Accurate motion sensing algorithm</a:t>
            </a:r>
            <a:endParaRPr lang="en-US" dirty="0">
              <a:solidFill>
                <a:schemeClr val="bg1"/>
              </a:solidFill>
              <a:effectLst>
                <a:outerShdw blurRad="50800" dist="38100" dir="2700000" algn="tl" rotWithShape="0">
                  <a:prstClr val="black">
                    <a:alpha val="40000"/>
                  </a:prstClr>
                </a:outerShdw>
              </a:effectLst>
            </a:endParaRPr>
          </a:p>
          <a:p>
            <a:pPr marL="457200" lvl="1" indent="-342900">
              <a:lnSpc>
                <a:spcPct val="95000"/>
              </a:lnSpc>
              <a:spcBef>
                <a:spcPct val="0"/>
              </a:spcBef>
              <a:buClr>
                <a:schemeClr val="bg1"/>
              </a:buClr>
              <a:buFontTx/>
              <a:buChar char="•"/>
            </a:pPr>
            <a:r>
              <a:rPr lang="en-US" sz="3200" dirty="0">
                <a:solidFill>
                  <a:schemeClr val="bg1"/>
                </a:solidFill>
                <a:effectLst>
                  <a:outerShdw blurRad="50800" dist="38100" dir="2700000" algn="tl" rotWithShape="0">
                    <a:prstClr val="black">
                      <a:alpha val="40000"/>
                    </a:prstClr>
                  </a:outerShdw>
                </a:effectLst>
                <a:latin typeface="Arial" pitchFamily="34" charset="0"/>
              </a:rPr>
              <a:t>VGA video </a:t>
            </a:r>
            <a:endParaRPr lang="en-US" dirty="0">
              <a:solidFill>
                <a:schemeClr val="bg1"/>
              </a:solidFill>
              <a:effectLst>
                <a:outerShdw blurRad="50800" dist="38100" dir="2700000" algn="tl" rotWithShape="0">
                  <a:prstClr val="black">
                    <a:alpha val="40000"/>
                  </a:prstClr>
                </a:outerShdw>
              </a:effectLst>
            </a:endParaRPr>
          </a:p>
          <a:p>
            <a:pPr marL="457200" lvl="1" indent="-342900">
              <a:lnSpc>
                <a:spcPct val="95000"/>
              </a:lnSpc>
              <a:spcBef>
                <a:spcPct val="0"/>
              </a:spcBef>
              <a:buClr>
                <a:schemeClr val="bg1"/>
              </a:buClr>
              <a:buFontTx/>
              <a:buChar char="•"/>
            </a:pPr>
            <a:r>
              <a:rPr lang="en-US" sz="3200" dirty="0">
                <a:solidFill>
                  <a:schemeClr val="bg1"/>
                </a:solidFill>
                <a:effectLst>
                  <a:outerShdw blurRad="50800" dist="38100" dir="2700000" algn="tl" rotWithShape="0">
                    <a:prstClr val="black">
                      <a:alpha val="40000"/>
                    </a:prstClr>
                  </a:outerShdw>
                </a:effectLst>
                <a:latin typeface="Arial" pitchFamily="34" charset="0"/>
              </a:rPr>
              <a:t>Motion of gun/hi-res camera tied to location of detected motion from incoming video feed. </a:t>
            </a:r>
            <a:endParaRPr lang="en-US" dirty="0">
              <a:solidFill>
                <a:schemeClr val="bg1"/>
              </a:solidFill>
              <a:effectLst>
                <a:outerShdw blurRad="50800" dist="38100" dir="2700000" algn="tl" rotWithShape="0">
                  <a:prstClr val="black">
                    <a:alpha val="40000"/>
                  </a:prstClr>
                </a:outerShdw>
              </a:effectLst>
            </a:endParaRPr>
          </a:p>
          <a:p>
            <a:pPr marL="457200" lvl="1" indent="-342900">
              <a:lnSpc>
                <a:spcPct val="95000"/>
              </a:lnSpc>
              <a:spcBef>
                <a:spcPct val="0"/>
              </a:spcBef>
              <a:buClr>
                <a:schemeClr val="bg1"/>
              </a:buClr>
              <a:buFontTx/>
              <a:buChar char="•"/>
            </a:pPr>
            <a:r>
              <a:rPr lang="en-US" sz="3200" dirty="0">
                <a:solidFill>
                  <a:schemeClr val="bg1"/>
                </a:solidFill>
                <a:effectLst>
                  <a:outerShdw blurRad="50800" dist="38100" dir="2700000" algn="tl" rotWithShape="0">
                    <a:prstClr val="black">
                      <a:alpha val="40000"/>
                    </a:prstClr>
                  </a:outerShdw>
                </a:effectLst>
                <a:latin typeface="Arial" pitchFamily="34" charset="0"/>
              </a:rPr>
              <a:t>Automated trigger control of the gun</a:t>
            </a:r>
            <a:endParaRPr lang="en-US" dirty="0">
              <a:solidFill>
                <a:schemeClr val="bg1"/>
              </a:solidFill>
              <a:effectLst>
                <a:outerShdw blurRad="50800" dist="38100" dir="2700000" algn="tl" rotWithShape="0">
                  <a:prstClr val="black">
                    <a:alpha val="40000"/>
                  </a:prstClr>
                </a:outerShdw>
              </a:effectLst>
            </a:endParaRPr>
          </a:p>
          <a:p>
            <a:pPr marL="457200" lvl="1" indent="-342900">
              <a:lnSpc>
                <a:spcPct val="95000"/>
              </a:lnSpc>
              <a:spcBef>
                <a:spcPct val="0"/>
              </a:spcBef>
              <a:buClr>
                <a:schemeClr val="bg1"/>
              </a:buClr>
              <a:buFontTx/>
              <a:buChar char="•"/>
            </a:pPr>
            <a:r>
              <a:rPr lang="en-US" sz="3200" dirty="0">
                <a:solidFill>
                  <a:schemeClr val="bg1"/>
                </a:solidFill>
                <a:effectLst>
                  <a:outerShdw blurRad="50800" dist="38100" dir="2700000" algn="tl" rotWithShape="0">
                    <a:prstClr val="black">
                      <a:alpha val="40000"/>
                    </a:prstClr>
                  </a:outerShdw>
                </a:effectLst>
                <a:latin typeface="Arial" pitchFamily="34" charset="0"/>
              </a:rPr>
              <a:t>SD card for images</a:t>
            </a:r>
            <a:endParaRPr lang="en-US" dirty="0">
              <a:solidFill>
                <a:schemeClr val="bg1"/>
              </a:solidFill>
              <a:effectLst>
                <a:outerShdw blurRad="50800" dist="38100" dir="2700000" algn="tl" rotWithShape="0">
                  <a:prstClr val="black">
                    <a:alpha val="40000"/>
                  </a:prstClr>
                </a:outerShdw>
              </a:effectLst>
            </a:endParaRPr>
          </a:p>
          <a:p>
            <a:pPr marL="457200" lvl="1" indent="-342900">
              <a:lnSpc>
                <a:spcPct val="95000"/>
              </a:lnSpc>
              <a:spcBef>
                <a:spcPct val="0"/>
              </a:spcBef>
              <a:buClr>
                <a:schemeClr val="bg1"/>
              </a:buClr>
              <a:buFontTx/>
              <a:buChar char="•"/>
            </a:pPr>
            <a:r>
              <a:rPr lang="en-US" sz="3200" dirty="0">
                <a:solidFill>
                  <a:schemeClr val="bg1"/>
                </a:solidFill>
                <a:effectLst>
                  <a:outerShdw blurRad="50800" dist="38100" dir="2700000" algn="tl" rotWithShape="0">
                    <a:prstClr val="black">
                      <a:alpha val="40000"/>
                    </a:prstClr>
                  </a:outerShdw>
                </a:effectLst>
                <a:latin typeface="Arial" pitchFamily="34" charset="0"/>
              </a:rPr>
              <a:t>Ability to toggle the use of high resolution image capture and paintball gun fire.</a:t>
            </a:r>
          </a:p>
        </p:txBody>
      </p:sp>
      <p:sp>
        <p:nvSpPr>
          <p:cNvPr id="5124" name="Text Box 4"/>
          <p:cNvSpPr txBox="1">
            <a:spLocks noChangeArrowheads="1"/>
          </p:cNvSpPr>
          <p:nvPr/>
        </p:nvSpPr>
        <p:spPr bwMode="auto">
          <a:xfrm>
            <a:off x="350838" y="1474788"/>
            <a:ext cx="8326437" cy="7894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sz="2400">
                <a:solidFill>
                  <a:schemeClr val="tx1"/>
                </a:solidFill>
                <a:latin typeface="Times New Roman" pitchFamily="18" charset="0"/>
              </a:defRPr>
            </a:lvl1pPr>
            <a:lvl2pPr indent="-342900">
              <a:defRPr sz="2400">
                <a:solidFill>
                  <a:schemeClr val="tx1"/>
                </a:solidFill>
                <a:latin typeface="Times New Roman" pitchFamily="18" charset="0"/>
              </a:defRPr>
            </a:lvl2pPr>
            <a:lvl3pPr marL="857250" indent="-285750">
              <a:defRPr sz="2400">
                <a:solidFill>
                  <a:schemeClr val="tx1"/>
                </a:solidFill>
                <a:latin typeface="Times New Roman" pitchFamily="18" charset="0"/>
              </a:defRPr>
            </a:lvl3pPr>
            <a:lvl4pPr marL="1257300" indent="-228600">
              <a:defRPr sz="2400">
                <a:solidFill>
                  <a:schemeClr val="tx1"/>
                </a:solidFill>
                <a:latin typeface="Times New Roman" pitchFamily="18" charset="0"/>
              </a:defRPr>
            </a:lvl4pPr>
            <a:lvl5pPr marL="1714500" indent="-228600">
              <a:defRPr sz="2400">
                <a:solidFill>
                  <a:schemeClr val="tx1"/>
                </a:solidFill>
                <a:latin typeface="Times New Roman" pitchFamily="18" charset="0"/>
              </a:defRPr>
            </a:lvl5pPr>
            <a:lvl6pPr marL="2171700" indent="-228600" fontAlgn="base">
              <a:spcBef>
                <a:spcPct val="0"/>
              </a:spcBef>
              <a:spcAft>
                <a:spcPct val="0"/>
              </a:spcAft>
              <a:defRPr sz="2400">
                <a:solidFill>
                  <a:schemeClr val="tx1"/>
                </a:solidFill>
                <a:latin typeface="Times New Roman" pitchFamily="18" charset="0"/>
              </a:defRPr>
            </a:lvl6pPr>
            <a:lvl7pPr marL="2628900" indent="-228600" fontAlgn="base">
              <a:spcBef>
                <a:spcPct val="0"/>
              </a:spcBef>
              <a:spcAft>
                <a:spcPct val="0"/>
              </a:spcAft>
              <a:defRPr sz="2400">
                <a:solidFill>
                  <a:schemeClr val="tx1"/>
                </a:solidFill>
                <a:latin typeface="Times New Roman" pitchFamily="18" charset="0"/>
              </a:defRPr>
            </a:lvl7pPr>
            <a:lvl8pPr marL="3086100" indent="-228600" fontAlgn="base">
              <a:spcBef>
                <a:spcPct val="0"/>
              </a:spcBef>
              <a:spcAft>
                <a:spcPct val="0"/>
              </a:spcAft>
              <a:defRPr sz="2400">
                <a:solidFill>
                  <a:schemeClr val="tx1"/>
                </a:solidFill>
                <a:latin typeface="Times New Roman" pitchFamily="18" charset="0"/>
              </a:defRPr>
            </a:lvl8pPr>
            <a:lvl9pPr marL="3543300" indent="-228600" fontAlgn="base">
              <a:spcBef>
                <a:spcPct val="0"/>
              </a:spcBef>
              <a:spcAft>
                <a:spcPct val="0"/>
              </a:spcAft>
              <a:defRPr sz="2400">
                <a:solidFill>
                  <a:schemeClr val="tx1"/>
                </a:solidFill>
                <a:latin typeface="Times New Roman" pitchFamily="18" charset="0"/>
              </a:defRPr>
            </a:lvl9pPr>
          </a:lstStyle>
          <a:p>
            <a:pPr>
              <a:lnSpc>
                <a:spcPct val="95000"/>
              </a:lnSpc>
            </a:pPr>
            <a:r>
              <a:rPr lang="en-US" sz="2700" dirty="0">
                <a:solidFill>
                  <a:schemeClr val="bg1"/>
                </a:solidFill>
                <a:effectLst>
                  <a:outerShdw blurRad="50800" dist="38100" dir="2700000" algn="tl" rotWithShape="0">
                    <a:prstClr val="black">
                      <a:alpha val="40000"/>
                    </a:prstClr>
                  </a:outerShdw>
                </a:effectLst>
                <a:latin typeface="Arial" pitchFamily="34" charset="0"/>
              </a:rPr>
              <a:t>We would like to implement the following features in our final design: </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160000" cy="7620000"/>
          </a:xfrm>
          <a:prstGeom prst="rect">
            <a:avLst/>
          </a:prstGeom>
        </p:spPr>
      </p:pic>
      <p:sp>
        <p:nvSpPr>
          <p:cNvPr id="6145" name="Rectangle 1"/>
          <p:cNvSpPr>
            <a:spLocks noGrp="1" noChangeArrowheads="1"/>
          </p:cNvSpPr>
          <p:nvPr>
            <p:ph type="title"/>
          </p:nvPr>
        </p:nvSpPr>
        <p:spPr>
          <a:xfrm>
            <a:off x="247650" y="609600"/>
            <a:ext cx="9664700" cy="914400"/>
          </a:xfrm>
        </p:spPr>
        <p:txBody>
          <a:bodyPr lIns="0" tIns="0" rIns="0" bIns="0" anchor="t"/>
          <a:lstStyle/>
          <a:p>
            <a:pPr algn="l">
              <a:lnSpc>
                <a:spcPct val="95000"/>
              </a:lnSpc>
            </a:pPr>
            <a:r>
              <a:rPr lang="en-US" sz="43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Available Technologies </a:t>
            </a:r>
          </a:p>
        </p:txBody>
      </p:sp>
      <p:sp>
        <p:nvSpPr>
          <p:cNvPr id="6146" name="Rectangle 2"/>
          <p:cNvSpPr>
            <a:spLocks noGrp="1" noChangeArrowheads="1"/>
          </p:cNvSpPr>
          <p:nvPr>
            <p:ph type="body" idx="1"/>
          </p:nvPr>
        </p:nvSpPr>
        <p:spPr>
          <a:xfrm>
            <a:off x="238125" y="1914525"/>
            <a:ext cx="9661525" cy="5476875"/>
          </a:xfrm>
        </p:spPr>
        <p:txBody>
          <a:bodyPr lIns="0" tIns="0" rIns="0" bIns="0"/>
          <a:lstStyle/>
          <a:p>
            <a:pPr marL="457200" lvl="1" indent="-342900">
              <a:lnSpc>
                <a:spcPct val="95000"/>
              </a:lnSpc>
              <a:spcBef>
                <a:spcPct val="0"/>
              </a:spcBef>
              <a:buClr>
                <a:schemeClr val="bg1"/>
              </a:buClr>
              <a:buFontTx/>
              <a:buChar char="•"/>
            </a:pPr>
            <a:r>
              <a:rPr lang="en-US" sz="29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Inexpensive webcam to act as the seeker cam for actual motion capture (~15$)</a:t>
            </a:r>
            <a:endParaRPr lang="en-US"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endParaRPr>
          </a:p>
          <a:p>
            <a:pPr marL="457200" lvl="1" indent="-342900">
              <a:lnSpc>
                <a:spcPct val="95000"/>
              </a:lnSpc>
              <a:spcBef>
                <a:spcPct val="0"/>
              </a:spcBef>
              <a:buClr>
                <a:schemeClr val="bg1"/>
              </a:buClr>
              <a:buFontTx/>
              <a:buChar char="•"/>
            </a:pPr>
            <a:r>
              <a:rPr lang="en-US" sz="29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Higher resolution camera to capture image of intruder (&lt;$50)</a:t>
            </a:r>
            <a:endParaRPr lang="en-US"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endParaRPr>
          </a:p>
          <a:p>
            <a:pPr marL="457200" lvl="1" indent="-342900">
              <a:lnSpc>
                <a:spcPct val="95000"/>
              </a:lnSpc>
              <a:spcBef>
                <a:spcPct val="0"/>
              </a:spcBef>
              <a:buClr>
                <a:schemeClr val="bg1"/>
              </a:buClr>
              <a:buFontTx/>
              <a:buChar char="•"/>
            </a:pPr>
            <a:r>
              <a:rPr lang="en-US" sz="29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Electronic-control paintball gun (already available from a teammate)</a:t>
            </a:r>
            <a:endParaRPr lang="en-US"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endParaRPr>
          </a:p>
          <a:p>
            <a:pPr marL="457200" lvl="1" indent="-342900">
              <a:lnSpc>
                <a:spcPct val="95000"/>
              </a:lnSpc>
              <a:spcBef>
                <a:spcPct val="0"/>
              </a:spcBef>
              <a:buClr>
                <a:schemeClr val="bg1"/>
              </a:buClr>
              <a:buFontTx/>
              <a:buChar char="•"/>
            </a:pPr>
            <a:r>
              <a:rPr lang="en-US" sz="29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Two actuators (servo motors) for motion in two axes (~ $10 each)</a:t>
            </a:r>
            <a:endParaRPr lang="en-US"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endParaRPr>
          </a:p>
          <a:p>
            <a:pPr marL="457200" lvl="1" indent="-342900">
              <a:lnSpc>
                <a:spcPct val="95000"/>
              </a:lnSpc>
              <a:spcBef>
                <a:spcPct val="0"/>
              </a:spcBef>
              <a:buClr>
                <a:schemeClr val="bg1"/>
              </a:buClr>
              <a:buFontTx/>
              <a:buChar char="•"/>
            </a:pPr>
            <a:r>
              <a:rPr lang="en-US" sz="29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Servo controller with interface to system microcontroller</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160000" cy="7620000"/>
          </a:xfrm>
          <a:prstGeom prst="rect">
            <a:avLst/>
          </a:prstGeom>
        </p:spPr>
      </p:pic>
      <p:sp>
        <p:nvSpPr>
          <p:cNvPr id="7169" name="Rectangle 1"/>
          <p:cNvSpPr>
            <a:spLocks noGrp="1" noChangeArrowheads="1"/>
          </p:cNvSpPr>
          <p:nvPr>
            <p:ph type="title"/>
          </p:nvPr>
        </p:nvSpPr>
        <p:spPr>
          <a:xfrm>
            <a:off x="247650" y="609600"/>
            <a:ext cx="9664700" cy="914400"/>
          </a:xfrm>
        </p:spPr>
        <p:txBody>
          <a:bodyPr lIns="0" tIns="0" rIns="0" bIns="0" anchor="t"/>
          <a:lstStyle/>
          <a:p>
            <a:pPr algn="l">
              <a:lnSpc>
                <a:spcPct val="95000"/>
              </a:lnSpc>
            </a:pPr>
            <a:r>
              <a:rPr lang="en-US" sz="43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Available Technologies </a:t>
            </a:r>
          </a:p>
        </p:txBody>
      </p:sp>
      <p:sp>
        <p:nvSpPr>
          <p:cNvPr id="7170" name="Rectangle 2"/>
          <p:cNvSpPr>
            <a:spLocks noGrp="1" noChangeArrowheads="1"/>
          </p:cNvSpPr>
          <p:nvPr>
            <p:ph type="body" idx="1"/>
          </p:nvPr>
        </p:nvSpPr>
        <p:spPr>
          <a:xfrm>
            <a:off x="238125" y="1990725"/>
            <a:ext cx="9661525" cy="5476875"/>
          </a:xfrm>
        </p:spPr>
        <p:txBody>
          <a:bodyPr lIns="0" tIns="0" rIns="0" bIns="0"/>
          <a:lstStyle/>
          <a:p>
            <a:pPr marL="457200" lvl="1" indent="-342900">
              <a:lnSpc>
                <a:spcPct val="95000"/>
              </a:lnSpc>
              <a:spcBef>
                <a:spcPct val="0"/>
              </a:spcBef>
              <a:buClr>
                <a:schemeClr val="bg1"/>
              </a:buClr>
              <a:buFontTx/>
              <a:buChar char="•"/>
            </a:pPr>
            <a:r>
              <a:rPr lang="en-US" sz="29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Motion-tracking algorithms (such as blob tracking for tracking dynamically changing objects)</a:t>
            </a:r>
            <a:endParaRPr lang="en-US"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endParaRPr>
          </a:p>
          <a:p>
            <a:pPr marL="457200" lvl="1" indent="-342900">
              <a:lnSpc>
                <a:spcPct val="95000"/>
              </a:lnSpc>
              <a:spcBef>
                <a:spcPct val="0"/>
              </a:spcBef>
              <a:buClr>
                <a:schemeClr val="bg1"/>
              </a:buClr>
              <a:buFontTx/>
              <a:buChar char="•"/>
            </a:pPr>
            <a:r>
              <a:rPr lang="en-US" sz="29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Digital signal processor for image processing and/or A/D conversion</a:t>
            </a:r>
            <a:endParaRPr lang="en-US"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endParaRPr>
          </a:p>
          <a:p>
            <a:pPr marL="457200" lvl="1" indent="-342900">
              <a:lnSpc>
                <a:spcPct val="95000"/>
              </a:lnSpc>
              <a:spcBef>
                <a:spcPct val="0"/>
              </a:spcBef>
              <a:buClr>
                <a:schemeClr val="bg1"/>
              </a:buClr>
              <a:buFontTx/>
              <a:buChar char="•"/>
            </a:pPr>
            <a:r>
              <a:rPr lang="en-US" sz="29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External SD card for storing images from high-resolution camera</a:t>
            </a:r>
            <a:endParaRPr lang="en-US"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endParaRPr>
          </a:p>
          <a:p>
            <a:pPr marL="457200" lvl="1" indent="-342900">
              <a:lnSpc>
                <a:spcPct val="95000"/>
              </a:lnSpc>
              <a:spcBef>
                <a:spcPct val="0"/>
              </a:spcBef>
              <a:buClr>
                <a:schemeClr val="bg1"/>
              </a:buClr>
              <a:buFontTx/>
              <a:buChar char="•"/>
            </a:pPr>
            <a:r>
              <a:rPr lang="en-US" sz="29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Overall system microcontroller with state controls that direct the actions of all the other features</a:t>
            </a: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160000" cy="7620000"/>
          </a:xfrm>
          <a:prstGeom prst="rect">
            <a:avLst/>
          </a:prstGeom>
        </p:spPr>
      </p:pic>
      <p:sp>
        <p:nvSpPr>
          <p:cNvPr id="8193" name="Rectangle 1"/>
          <p:cNvSpPr>
            <a:spLocks noGrp="1" noChangeArrowheads="1"/>
          </p:cNvSpPr>
          <p:nvPr>
            <p:ph type="title"/>
          </p:nvPr>
        </p:nvSpPr>
        <p:spPr>
          <a:xfrm>
            <a:off x="247650" y="609600"/>
            <a:ext cx="9664700" cy="914400"/>
          </a:xfrm>
        </p:spPr>
        <p:txBody>
          <a:bodyPr lIns="0" tIns="0" rIns="0" bIns="0" anchor="t"/>
          <a:lstStyle/>
          <a:p>
            <a:pPr algn="l">
              <a:lnSpc>
                <a:spcPct val="95000"/>
              </a:lnSpc>
            </a:pPr>
            <a:r>
              <a:rPr lang="en-US" sz="43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Block Diagram</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5200" y="2133600"/>
            <a:ext cx="8480895" cy="3648075"/>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160000" cy="7620000"/>
          </a:xfrm>
          <a:prstGeom prst="rect">
            <a:avLst/>
          </a:prstGeom>
        </p:spPr>
      </p:pic>
      <p:sp>
        <p:nvSpPr>
          <p:cNvPr id="9217" name="Rectangle 1"/>
          <p:cNvSpPr>
            <a:spLocks noGrp="1" noChangeArrowheads="1"/>
          </p:cNvSpPr>
          <p:nvPr>
            <p:ph type="title"/>
          </p:nvPr>
        </p:nvSpPr>
        <p:spPr>
          <a:xfrm>
            <a:off x="247650" y="609600"/>
            <a:ext cx="9664700" cy="914400"/>
          </a:xfrm>
        </p:spPr>
        <p:txBody>
          <a:bodyPr lIns="0" tIns="0" rIns="0" bIns="0" anchor="t"/>
          <a:lstStyle/>
          <a:p>
            <a:pPr algn="l">
              <a:lnSpc>
                <a:spcPct val="95000"/>
              </a:lnSpc>
            </a:pPr>
            <a:r>
              <a:rPr lang="en-US" sz="43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Engineering Content</a:t>
            </a:r>
          </a:p>
        </p:txBody>
      </p:sp>
      <p:sp>
        <p:nvSpPr>
          <p:cNvPr id="9218" name="Rectangle 2"/>
          <p:cNvSpPr>
            <a:spLocks noGrp="1" noChangeArrowheads="1"/>
          </p:cNvSpPr>
          <p:nvPr>
            <p:ph type="body" idx="1"/>
          </p:nvPr>
        </p:nvSpPr>
        <p:spPr>
          <a:xfrm>
            <a:off x="238125" y="1824038"/>
            <a:ext cx="9661525" cy="5476875"/>
          </a:xfrm>
        </p:spPr>
        <p:txBody>
          <a:bodyPr lIns="0" tIns="0" rIns="0" bIns="0"/>
          <a:lstStyle/>
          <a:p>
            <a:pPr marL="0" indent="0">
              <a:lnSpc>
                <a:spcPct val="95000"/>
              </a:lnSpc>
              <a:spcBef>
                <a:spcPct val="0"/>
              </a:spcBef>
              <a:buFontTx/>
              <a:buNone/>
            </a:pPr>
            <a:r>
              <a:rPr lang="en-US" sz="2700" u="sng" dirty="0">
                <a:solidFill>
                  <a:schemeClr val="bg1"/>
                </a:solidFill>
                <a:effectLst>
                  <a:outerShdw blurRad="38100" dir="2700000" algn="tl">
                    <a:srgbClr xmlns:mc="http://schemas.openxmlformats.org/markup-compatibility/2006" xmlns:a14="http://schemas.microsoft.com/office/drawing/2010/main" val="000000" mc:Ignorable="">
                      <a:alpha val="43137"/>
                    </a:srgbClr>
                  </a:outerShdw>
                </a:effectLst>
                <a:latin typeface="Arial" pitchFamily="34" charset="0"/>
              </a:rPr>
              <a:t>Motion Tracking Software Algorithm</a:t>
            </a:r>
            <a:endParaRPr lang="en-US" dirty="0">
              <a:solidFill>
                <a:schemeClr val="bg1"/>
              </a:solidFill>
              <a:effectLst>
                <a:outerShdw blurRad="38100" dir="2700000" algn="tl">
                  <a:srgbClr xmlns:mc="http://schemas.openxmlformats.org/markup-compatibility/2006" xmlns:a14="http://schemas.microsoft.com/office/drawing/2010/main" val="000000" mc:Ignorable="">
                    <a:alpha val="43137"/>
                  </a:srgbClr>
                </a:outerShdw>
              </a:effectLst>
            </a:endParaRPr>
          </a:p>
          <a:p>
            <a:pPr marL="0" indent="0">
              <a:lnSpc>
                <a:spcPct val="95000"/>
              </a:lnSpc>
              <a:spcBef>
                <a:spcPct val="0"/>
              </a:spcBef>
              <a:buFontTx/>
              <a:buNone/>
            </a:pPr>
            <a:r>
              <a:rPr lang="en-US" sz="2700" dirty="0">
                <a:solidFill>
                  <a:schemeClr val="bg1"/>
                </a:solidFill>
                <a:effectLst>
                  <a:outerShdw blurRad="38100" dir="2700000" algn="tl">
                    <a:srgbClr xmlns:mc="http://schemas.openxmlformats.org/markup-compatibility/2006" xmlns:a14="http://schemas.microsoft.com/office/drawing/2010/main" val="000000" mc:Ignorable="">
                      <a:alpha val="43137"/>
                    </a:srgbClr>
                  </a:outerShdw>
                </a:effectLst>
                <a:latin typeface="Arial" pitchFamily="34" charset="0"/>
              </a:rPr>
              <a:t> </a:t>
            </a:r>
            <a:endParaRPr lang="en-US" dirty="0">
              <a:solidFill>
                <a:schemeClr val="bg1"/>
              </a:solidFill>
              <a:effectLst>
                <a:outerShdw blurRad="38100" dir="2700000" algn="tl">
                  <a:srgbClr xmlns:mc="http://schemas.openxmlformats.org/markup-compatibility/2006" xmlns:a14="http://schemas.microsoft.com/office/drawing/2010/main" val="000000" mc:Ignorable="">
                    <a:alpha val="43137"/>
                  </a:srgbClr>
                </a:outerShdw>
              </a:effectLst>
            </a:endParaRPr>
          </a:p>
          <a:p>
            <a:pPr marL="0" indent="0">
              <a:lnSpc>
                <a:spcPct val="95000"/>
              </a:lnSpc>
              <a:spcBef>
                <a:spcPct val="0"/>
              </a:spcBef>
              <a:buFontTx/>
              <a:buNone/>
            </a:pPr>
            <a:r>
              <a:rPr lang="en-US" sz="2700" dirty="0">
                <a:solidFill>
                  <a:schemeClr val="bg1"/>
                </a:solidFill>
                <a:effectLst>
                  <a:outerShdw blurRad="38100" dir="2700000" algn="tl">
                    <a:srgbClr xmlns:mc="http://schemas.openxmlformats.org/markup-compatibility/2006" xmlns:a14="http://schemas.microsoft.com/office/drawing/2010/main" val="000000" mc:Ignorable="">
                      <a:alpha val="43137"/>
                    </a:srgbClr>
                  </a:outerShdw>
                </a:effectLst>
                <a:latin typeface="Arial" pitchFamily="34" charset="0"/>
              </a:rPr>
              <a:t>We need an algorithm sophisticated enough to address the following:</a:t>
            </a:r>
            <a:endParaRPr lang="en-US" dirty="0">
              <a:solidFill>
                <a:schemeClr val="bg1"/>
              </a:solidFill>
              <a:effectLst>
                <a:outerShdw blurRad="38100" dir="2700000" algn="tl">
                  <a:srgbClr xmlns:mc="http://schemas.openxmlformats.org/markup-compatibility/2006" xmlns:a14="http://schemas.microsoft.com/office/drawing/2010/main" val="000000" mc:Ignorable="">
                    <a:alpha val="43137"/>
                  </a:srgbClr>
                </a:outerShdw>
              </a:effectLst>
            </a:endParaRPr>
          </a:p>
          <a:p>
            <a:pPr marL="0" indent="0">
              <a:lnSpc>
                <a:spcPct val="95000"/>
              </a:lnSpc>
              <a:spcBef>
                <a:spcPct val="0"/>
              </a:spcBef>
              <a:buFontTx/>
              <a:buNone/>
            </a:pPr>
            <a:r>
              <a:rPr lang="en-US" sz="2700" dirty="0">
                <a:solidFill>
                  <a:schemeClr val="bg1"/>
                </a:solidFill>
                <a:effectLst>
                  <a:outerShdw blurRad="38100" dir="2700000" algn="tl">
                    <a:srgbClr xmlns:mc="http://schemas.openxmlformats.org/markup-compatibility/2006" xmlns:a14="http://schemas.microsoft.com/office/drawing/2010/main" val="000000" mc:Ignorable="">
                      <a:alpha val="43137"/>
                    </a:srgbClr>
                  </a:outerShdw>
                </a:effectLst>
                <a:latin typeface="Arial" pitchFamily="34" charset="0"/>
              </a:rPr>
              <a:t>  </a:t>
            </a:r>
            <a:endParaRPr lang="en-US" dirty="0">
              <a:solidFill>
                <a:schemeClr val="bg1"/>
              </a:solidFill>
              <a:effectLst>
                <a:outerShdw blurRad="38100" dir="2700000" algn="tl">
                  <a:srgbClr xmlns:mc="http://schemas.openxmlformats.org/markup-compatibility/2006" xmlns:a14="http://schemas.microsoft.com/office/drawing/2010/main" val="000000" mc:Ignorable="">
                    <a:alpha val="43137"/>
                  </a:srgbClr>
                </a:outerShdw>
              </a:effectLst>
            </a:endParaRPr>
          </a:p>
          <a:p>
            <a:pPr marL="457200" lvl="1" indent="-342900">
              <a:lnSpc>
                <a:spcPct val="95000"/>
              </a:lnSpc>
              <a:spcBef>
                <a:spcPct val="0"/>
              </a:spcBef>
              <a:buClr>
                <a:schemeClr val="bg1"/>
              </a:buClr>
              <a:buFontTx/>
              <a:buChar char="•"/>
            </a:pPr>
            <a:r>
              <a:rPr lang="en-US" sz="2700" dirty="0">
                <a:solidFill>
                  <a:schemeClr val="bg1"/>
                </a:solidFill>
                <a:effectLst>
                  <a:outerShdw blurRad="38100" dir="2700000" algn="tl">
                    <a:srgbClr xmlns:mc="http://schemas.openxmlformats.org/markup-compatibility/2006" xmlns:a14="http://schemas.microsoft.com/office/drawing/2010/main" val="000000" mc:Ignorable="">
                      <a:alpha val="43137"/>
                    </a:srgbClr>
                  </a:outerShdw>
                </a:effectLst>
                <a:latin typeface="Arial" pitchFamily="34" charset="0"/>
              </a:rPr>
              <a:t>Moving objects may not have constant velocity. </a:t>
            </a:r>
            <a:endParaRPr lang="en-US" dirty="0">
              <a:solidFill>
                <a:schemeClr val="bg1"/>
              </a:solidFill>
              <a:effectLst>
                <a:outerShdw blurRad="38100" dir="2700000" algn="tl">
                  <a:srgbClr xmlns:mc="http://schemas.openxmlformats.org/markup-compatibility/2006" xmlns:a14="http://schemas.microsoft.com/office/drawing/2010/main" val="000000" mc:Ignorable="">
                    <a:alpha val="43137"/>
                  </a:srgbClr>
                </a:outerShdw>
              </a:effectLst>
            </a:endParaRPr>
          </a:p>
          <a:p>
            <a:pPr marL="457200" lvl="1" indent="-342900">
              <a:lnSpc>
                <a:spcPct val="95000"/>
              </a:lnSpc>
              <a:spcBef>
                <a:spcPct val="0"/>
              </a:spcBef>
              <a:buClr>
                <a:schemeClr val="bg1"/>
              </a:buClr>
              <a:buFontTx/>
              <a:buChar char="•"/>
            </a:pPr>
            <a:r>
              <a:rPr lang="en-US" sz="2700" dirty="0">
                <a:solidFill>
                  <a:schemeClr val="bg1"/>
                </a:solidFill>
                <a:effectLst>
                  <a:outerShdw blurRad="38100" dir="2700000" algn="tl">
                    <a:srgbClr xmlns:mc="http://schemas.openxmlformats.org/markup-compatibility/2006" xmlns:a14="http://schemas.microsoft.com/office/drawing/2010/main" val="000000" mc:Ignorable="">
                      <a:alpha val="43137"/>
                    </a:srgbClr>
                  </a:outerShdw>
                </a:effectLst>
                <a:latin typeface="Arial" pitchFamily="34" charset="0"/>
              </a:rPr>
              <a:t>Most environments are not static.</a:t>
            </a:r>
            <a:endParaRPr lang="en-US" dirty="0">
              <a:solidFill>
                <a:schemeClr val="bg1"/>
              </a:solidFill>
              <a:effectLst>
                <a:outerShdw blurRad="38100" dir="2700000" algn="tl">
                  <a:srgbClr xmlns:mc="http://schemas.openxmlformats.org/markup-compatibility/2006" xmlns:a14="http://schemas.microsoft.com/office/drawing/2010/main" val="000000" mc:Ignorable="">
                    <a:alpha val="43137"/>
                  </a:srgbClr>
                </a:outerShdw>
              </a:effectLst>
            </a:endParaRPr>
          </a:p>
          <a:p>
            <a:pPr marL="457200" lvl="1" indent="-342900">
              <a:lnSpc>
                <a:spcPct val="95000"/>
              </a:lnSpc>
              <a:spcBef>
                <a:spcPct val="0"/>
              </a:spcBef>
              <a:buClr>
                <a:schemeClr val="bg1"/>
              </a:buClr>
              <a:buFontTx/>
              <a:buChar char="•"/>
            </a:pPr>
            <a:r>
              <a:rPr lang="en-US" sz="2700" dirty="0">
                <a:solidFill>
                  <a:schemeClr val="bg1"/>
                </a:solidFill>
                <a:effectLst>
                  <a:outerShdw blurRad="38100" dir="2700000" algn="tl">
                    <a:srgbClr xmlns:mc="http://schemas.openxmlformats.org/markup-compatibility/2006" xmlns:a14="http://schemas.microsoft.com/office/drawing/2010/main" val="000000" mc:Ignorable="">
                      <a:alpha val="43137"/>
                    </a:srgbClr>
                  </a:outerShdw>
                </a:effectLst>
                <a:latin typeface="Arial" pitchFamily="34" charset="0"/>
              </a:rPr>
              <a:t>Vibrations from the firing gun affect motion tracking</a:t>
            </a:r>
            <a:endParaRPr lang="en-US" dirty="0">
              <a:solidFill>
                <a:schemeClr val="bg1"/>
              </a:solidFill>
              <a:effectLst>
                <a:outerShdw blurRad="38100" dir="2700000" algn="tl">
                  <a:srgbClr xmlns:mc="http://schemas.openxmlformats.org/markup-compatibility/2006" xmlns:a14="http://schemas.microsoft.com/office/drawing/2010/main" val="000000" mc:Ignorable="">
                    <a:alpha val="43137"/>
                  </a:srgbClr>
                </a:outerShdw>
              </a:effectLst>
            </a:endParaRPr>
          </a:p>
          <a:p>
            <a:pPr marL="457200" lvl="1" indent="-342900">
              <a:lnSpc>
                <a:spcPct val="95000"/>
              </a:lnSpc>
              <a:spcBef>
                <a:spcPct val="0"/>
              </a:spcBef>
              <a:buClr>
                <a:schemeClr val="bg1"/>
              </a:buClr>
              <a:buFontTx/>
              <a:buChar char="•"/>
            </a:pPr>
            <a:r>
              <a:rPr lang="en-US" sz="2700" dirty="0">
                <a:solidFill>
                  <a:schemeClr val="bg1"/>
                </a:solidFill>
                <a:effectLst>
                  <a:outerShdw blurRad="38100" dir="2700000" algn="tl">
                    <a:srgbClr xmlns:mc="http://schemas.openxmlformats.org/markup-compatibility/2006" xmlns:a14="http://schemas.microsoft.com/office/drawing/2010/main" val="000000" mc:Ignorable="">
                      <a:alpha val="43137"/>
                    </a:srgbClr>
                  </a:outerShdw>
                </a:effectLst>
                <a:latin typeface="Arial" pitchFamily="34" charset="0"/>
              </a:rPr>
              <a:t>Wide field of view leads to barrel distortion</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0160000" cy="7620000"/>
          </a:xfrm>
          <a:prstGeom prst="rect">
            <a:avLst/>
          </a:prstGeom>
        </p:spPr>
      </p:pic>
      <p:sp>
        <p:nvSpPr>
          <p:cNvPr id="10241" name="Rectangle 1"/>
          <p:cNvSpPr>
            <a:spLocks noGrp="1" noChangeArrowheads="1"/>
          </p:cNvSpPr>
          <p:nvPr>
            <p:ph type="title"/>
          </p:nvPr>
        </p:nvSpPr>
        <p:spPr>
          <a:xfrm>
            <a:off x="247650" y="609600"/>
            <a:ext cx="9664700" cy="914400"/>
          </a:xfrm>
        </p:spPr>
        <p:txBody>
          <a:bodyPr lIns="0" tIns="0" rIns="0" bIns="0" anchor="t"/>
          <a:lstStyle/>
          <a:p>
            <a:pPr algn="l">
              <a:lnSpc>
                <a:spcPct val="95000"/>
              </a:lnSpc>
            </a:pPr>
            <a:r>
              <a:rPr lang="en-US" sz="43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Engineering Content</a:t>
            </a:r>
          </a:p>
        </p:txBody>
      </p:sp>
      <p:sp>
        <p:nvSpPr>
          <p:cNvPr id="10242" name="Rectangle 2"/>
          <p:cNvSpPr>
            <a:spLocks noGrp="1" noChangeArrowheads="1"/>
          </p:cNvSpPr>
          <p:nvPr>
            <p:ph type="body" idx="1"/>
          </p:nvPr>
        </p:nvSpPr>
        <p:spPr>
          <a:xfrm>
            <a:off x="238125" y="2066925"/>
            <a:ext cx="9661525" cy="5476875"/>
          </a:xfrm>
        </p:spPr>
        <p:txBody>
          <a:bodyPr lIns="0" tIns="0" rIns="0" bIns="0"/>
          <a:lstStyle/>
          <a:p>
            <a:pPr marL="0" indent="0">
              <a:lnSpc>
                <a:spcPct val="95000"/>
              </a:lnSpc>
              <a:spcBef>
                <a:spcPct val="0"/>
              </a:spcBef>
              <a:buFontTx/>
              <a:buNone/>
            </a:pPr>
            <a:r>
              <a:rPr lang="en-US" sz="2700" u="sng"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Video processor </a:t>
            </a:r>
            <a:endParaRPr lang="en-US"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endParaRPr>
          </a:p>
          <a:p>
            <a:pPr marL="0" indent="0">
              <a:lnSpc>
                <a:spcPct val="95000"/>
              </a:lnSpc>
              <a:spcBef>
                <a:spcPct val="0"/>
              </a:spcBef>
              <a:buFontTx/>
              <a:buNone/>
            </a:pPr>
            <a:endParaRPr lang="en-US" sz="2700" u="sng"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endParaRPr>
          </a:p>
          <a:p>
            <a:pPr marL="0" indent="0">
              <a:lnSpc>
                <a:spcPct val="95000"/>
              </a:lnSpc>
              <a:spcBef>
                <a:spcPct val="0"/>
              </a:spcBef>
              <a:buFontTx/>
              <a:buNone/>
            </a:pPr>
            <a:r>
              <a:rPr lang="en-US" sz="27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System will require intensive video processing above what the system microcontroller can perform while controlling all the other parts of the </a:t>
            </a:r>
            <a:r>
              <a:rPr lang="en-US" sz="2700" dirty="0" err="1">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system.This</a:t>
            </a:r>
            <a:r>
              <a:rPr lang="en-US" sz="27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 will require an RS232 (serial) or USB interface to the microcontroller.</a:t>
            </a:r>
            <a:endParaRPr lang="en-US"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endParaRPr>
          </a:p>
          <a:p>
            <a:pPr marL="0" indent="0">
              <a:lnSpc>
                <a:spcPct val="95000"/>
              </a:lnSpc>
              <a:spcBef>
                <a:spcPct val="0"/>
              </a:spcBef>
              <a:buFontTx/>
              <a:buNone/>
            </a:pPr>
            <a:endParaRPr lang="en-US" sz="27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endParaRPr>
          </a:p>
          <a:p>
            <a:pPr marL="0" indent="0">
              <a:lnSpc>
                <a:spcPct val="95000"/>
              </a:lnSpc>
              <a:spcBef>
                <a:spcPct val="0"/>
              </a:spcBef>
              <a:buFontTx/>
              <a:buNone/>
            </a:pPr>
            <a:r>
              <a:rPr lang="en-US" sz="2700" u="sng"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Servo design and control</a:t>
            </a:r>
            <a:endParaRPr lang="en-US"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endParaRPr>
          </a:p>
          <a:p>
            <a:pPr marL="0" indent="0">
              <a:lnSpc>
                <a:spcPct val="95000"/>
              </a:lnSpc>
              <a:spcBef>
                <a:spcPct val="0"/>
              </a:spcBef>
              <a:buFontTx/>
              <a:buNone/>
            </a:pPr>
            <a:endParaRPr lang="en-US" sz="2700" u="sng"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endParaRPr>
          </a:p>
          <a:p>
            <a:pPr marL="0" indent="0">
              <a:lnSpc>
                <a:spcPct val="95000"/>
              </a:lnSpc>
              <a:spcBef>
                <a:spcPct val="0"/>
              </a:spcBef>
              <a:buFontTx/>
              <a:buNone/>
            </a:pPr>
            <a:r>
              <a:rPr lang="en-US" sz="2700" dirty="0">
                <a:solidFill>
                  <a:schemeClr val="bg1"/>
                </a:solidFill>
                <a:effectLst>
                  <a:outerShdw blurRad="38100" dist="38100" dir="2700000" algn="tl">
                    <a:srgbClr xmlns:mc="http://schemas.openxmlformats.org/markup-compatibility/2006" xmlns:a14="http://schemas.microsoft.com/office/drawing/2010/main" val="000000" mc:Ignorable="">
                      <a:alpha val="43137"/>
                    </a:srgbClr>
                  </a:outerShdw>
                </a:effectLst>
                <a:latin typeface="Arial" pitchFamily="34" charset="0"/>
              </a:rPr>
              <a:t>The servos will use an RS232 interface to communicate with the system controller through a servo controller/relay.</a:t>
            </a: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2">
      <a:dk1>
        <a:srgbClr xmlns:mc="http://schemas.openxmlformats.org/markup-compatibility/2006" xmlns:a14="http://schemas.microsoft.com/office/drawing/2010/main" val="000000" mc:Ignorable=""/>
      </a:dk1>
      <a:lt1>
        <a:srgbClr xmlns:mc="http://schemas.openxmlformats.org/markup-compatibility/2006" xmlns:a14="http://schemas.microsoft.com/office/drawing/2010/main" val="FFFFFF" mc:Ignorable=""/>
      </a:lt1>
      <a:dk2>
        <a:srgbClr xmlns:mc="http://schemas.openxmlformats.org/markup-compatibility/2006" xmlns:a14="http://schemas.microsoft.com/office/drawing/2010/main" val="000000" mc:Ignorable=""/>
      </a:dk2>
      <a:lt2>
        <a:srgbClr xmlns:mc="http://schemas.openxmlformats.org/markup-compatibility/2006" xmlns:a14="http://schemas.microsoft.com/office/drawing/2010/main" val="808080" mc:Ignorable=""/>
      </a:lt2>
      <a:accent1>
        <a:srgbClr xmlns:mc="http://schemas.openxmlformats.org/markup-compatibility/2006" xmlns:a14="http://schemas.microsoft.com/office/drawing/2010/main" val="00CC99" mc:Ignorable=""/>
      </a:accent1>
      <a:accent2>
        <a:srgbClr xmlns:mc="http://schemas.openxmlformats.org/markup-compatibility/2006" xmlns:a14="http://schemas.microsoft.com/office/drawing/2010/main" val="3333CC" mc:Ignorable=""/>
      </a:accent2>
      <a:accent3>
        <a:srgbClr xmlns:mc="http://schemas.openxmlformats.org/markup-compatibility/2006" xmlns:a14="http://schemas.microsoft.com/office/drawing/2010/main" val="FFFFFF" mc:Ignorable=""/>
      </a:accent3>
      <a:accent4>
        <a:srgbClr xmlns:mc="http://schemas.openxmlformats.org/markup-compatibility/2006" xmlns:a14="http://schemas.microsoft.com/office/drawing/2010/main" val="000000" mc:Ignorable=""/>
      </a:accent4>
      <a:accent5>
        <a:srgbClr xmlns:mc="http://schemas.openxmlformats.org/markup-compatibility/2006" xmlns:a14="http://schemas.microsoft.com/office/drawing/2010/main" val="AAE2CA" mc:Ignorable=""/>
      </a:accent5>
      <a:accent6>
        <a:srgbClr xmlns:mc="http://schemas.openxmlformats.org/markup-compatibility/2006" xmlns:a14="http://schemas.microsoft.com/office/drawing/2010/main" val="2D2DB9" mc:Ignorable=""/>
      </a:accent6>
      <a:hlink>
        <a:srgbClr xmlns:mc="http://schemas.openxmlformats.org/markup-compatibility/2006" xmlns:a14="http://schemas.microsoft.com/office/drawing/2010/main" val="CCCCFF" mc:Ignorable=""/>
      </a:hlink>
      <a:folHlink>
        <a:srgbClr xmlns:mc="http://schemas.openxmlformats.org/markup-compatibility/2006" xmlns:a14="http://schemas.microsoft.com/office/drawing/2010/main" val="B2B2B2" mc:Ignorable=""/>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xmlns:mc="http://schemas.openxmlformats.org/markup-compatibility/2006" xmlns:a14="http://schemas.microsoft.com/office/drawing/2010/main" val="000000" mc:Ignorable="">
                <a:alpha val="38000"/>
              </a:srgbClr>
            </a:outerShdw>
          </a:effectLst>
        </a:effectStyle>
        <a:effectStyle>
          <a:effectLst>
            <a:outerShdw blurRad="40000" dist="23000" dir="5400000" rotWithShape="0">
              <a:srgbClr xmlns:mc="http://schemas.openxmlformats.org/markup-compatibility/2006" xmlns:a14="http://schemas.microsoft.com/office/drawing/2010/main" val="000000" mc:Ignorable="">
                <a:alpha val="35000"/>
              </a:srgbClr>
            </a:outerShdw>
          </a:effectLst>
        </a:effectStyle>
        <a:effectStyle>
          <a:effectLst>
            <a:outerShdw blurRad="40000" dist="23000" dir="5400000" rotWithShape="0">
              <a:srgbClr xmlns:mc="http://schemas.openxmlformats.org/markup-compatibility/2006" xmlns:a14="http://schemas.microsoft.com/office/drawing/2010/main" val="000000" mc:Ignorable="">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xmlns:mc="http://schemas.openxmlformats.org/markup-compatibility/2006" xmlns:a14="http://schemas.microsoft.com/office/drawing/2010/main" val="000000" mc:Ignorable=""/>
        </a:dk1>
        <a:lt1>
          <a:srgbClr xmlns:mc="http://schemas.openxmlformats.org/markup-compatibility/2006" xmlns:a14="http://schemas.microsoft.com/office/drawing/2010/main" val="FFFFFF" mc:Ignorable=""/>
        </a:lt1>
        <a:dk2>
          <a:srgbClr xmlns:mc="http://schemas.openxmlformats.org/markup-compatibility/2006" xmlns:a14="http://schemas.microsoft.com/office/drawing/2010/main" val="0000FF" mc:Ignorable=""/>
        </a:dk2>
        <a:lt2>
          <a:srgbClr xmlns:mc="http://schemas.openxmlformats.org/markup-compatibility/2006" xmlns:a14="http://schemas.microsoft.com/office/drawing/2010/main" val="FFFF00" mc:Ignorable=""/>
        </a:lt2>
        <a:accent1>
          <a:srgbClr xmlns:mc="http://schemas.openxmlformats.org/markup-compatibility/2006" xmlns:a14="http://schemas.microsoft.com/office/drawing/2010/main" val="FF9900" mc:Ignorable=""/>
        </a:accent1>
        <a:accent2>
          <a:srgbClr xmlns:mc="http://schemas.openxmlformats.org/markup-compatibility/2006" xmlns:a14="http://schemas.microsoft.com/office/drawing/2010/main" val="00FFFF" mc:Ignorable=""/>
        </a:accent2>
        <a:accent3>
          <a:srgbClr xmlns:mc="http://schemas.openxmlformats.org/markup-compatibility/2006" xmlns:a14="http://schemas.microsoft.com/office/drawing/2010/main" val="AAAAFF" mc:Ignorable=""/>
        </a:accent3>
        <a:accent4>
          <a:srgbClr xmlns:mc="http://schemas.openxmlformats.org/markup-compatibility/2006" xmlns:a14="http://schemas.microsoft.com/office/drawing/2010/main" val="DADADA" mc:Ignorable=""/>
        </a:accent4>
        <a:accent5>
          <a:srgbClr xmlns:mc="http://schemas.openxmlformats.org/markup-compatibility/2006" xmlns:a14="http://schemas.microsoft.com/office/drawing/2010/main" val="FFCAAA" mc:Ignorable=""/>
        </a:accent5>
        <a:accent6>
          <a:srgbClr xmlns:mc="http://schemas.openxmlformats.org/markup-compatibility/2006" xmlns:a14="http://schemas.microsoft.com/office/drawing/2010/main" val="00E7E7" mc:Ignorable=""/>
        </a:accent6>
        <a:hlink>
          <a:srgbClr xmlns:mc="http://schemas.openxmlformats.org/markup-compatibility/2006" xmlns:a14="http://schemas.microsoft.com/office/drawing/2010/main" val="FF0000" mc:Ignorable=""/>
        </a:hlink>
        <a:folHlink>
          <a:srgbClr xmlns:mc="http://schemas.openxmlformats.org/markup-compatibility/2006" xmlns:a14="http://schemas.microsoft.com/office/drawing/2010/main" val="969696" mc:Ignorable=""/>
        </a:folHlink>
      </a:clrScheme>
      <a:clrMap bg1="dk2" tx1="lt1" bg2="dk1" tx2="lt2" accent1="accent1" accent2="accent2" accent3="accent3" accent4="accent4" accent5="accent5" accent6="accent6" hlink="hlink" folHlink="folHlink"/>
    </a:extraClrScheme>
    <a:extraClrScheme>
      <a:clrScheme name="Default Design 2">
        <a:dk1>
          <a:srgbClr xmlns:mc="http://schemas.openxmlformats.org/markup-compatibility/2006" xmlns:a14="http://schemas.microsoft.com/office/drawing/2010/main" val="000000" mc:Ignorable=""/>
        </a:dk1>
        <a:lt1>
          <a:srgbClr xmlns:mc="http://schemas.openxmlformats.org/markup-compatibility/2006" xmlns:a14="http://schemas.microsoft.com/office/drawing/2010/main" val="FFFFFF" mc:Ignorable=""/>
        </a:lt1>
        <a:dk2>
          <a:srgbClr xmlns:mc="http://schemas.openxmlformats.org/markup-compatibility/2006" xmlns:a14="http://schemas.microsoft.com/office/drawing/2010/main" val="000000" mc:Ignorable=""/>
        </a:dk2>
        <a:lt2>
          <a:srgbClr xmlns:mc="http://schemas.openxmlformats.org/markup-compatibility/2006" xmlns:a14="http://schemas.microsoft.com/office/drawing/2010/main" val="808080" mc:Ignorable=""/>
        </a:lt2>
        <a:accent1>
          <a:srgbClr xmlns:mc="http://schemas.openxmlformats.org/markup-compatibility/2006" xmlns:a14="http://schemas.microsoft.com/office/drawing/2010/main" val="00CC99" mc:Ignorable=""/>
        </a:accent1>
        <a:accent2>
          <a:srgbClr xmlns:mc="http://schemas.openxmlformats.org/markup-compatibility/2006" xmlns:a14="http://schemas.microsoft.com/office/drawing/2010/main" val="3333CC" mc:Ignorable=""/>
        </a:accent2>
        <a:accent3>
          <a:srgbClr xmlns:mc="http://schemas.openxmlformats.org/markup-compatibility/2006" xmlns:a14="http://schemas.microsoft.com/office/drawing/2010/main" val="FFFFFF" mc:Ignorable=""/>
        </a:accent3>
        <a:accent4>
          <a:srgbClr xmlns:mc="http://schemas.openxmlformats.org/markup-compatibility/2006" xmlns:a14="http://schemas.microsoft.com/office/drawing/2010/main" val="000000" mc:Ignorable=""/>
        </a:accent4>
        <a:accent5>
          <a:srgbClr xmlns:mc="http://schemas.openxmlformats.org/markup-compatibility/2006" xmlns:a14="http://schemas.microsoft.com/office/drawing/2010/main" val="AAE2CA" mc:Ignorable=""/>
        </a:accent5>
        <a:accent6>
          <a:srgbClr xmlns:mc="http://schemas.openxmlformats.org/markup-compatibility/2006" xmlns:a14="http://schemas.microsoft.com/office/drawing/2010/main" val="2D2DB9" mc:Ignorable=""/>
        </a:accent6>
        <a:hlink>
          <a:srgbClr xmlns:mc="http://schemas.openxmlformats.org/markup-compatibility/2006" xmlns:a14="http://schemas.microsoft.com/office/drawing/2010/main" val="CCCCFF" mc:Ignorable=""/>
        </a:hlink>
        <a:folHlink>
          <a:srgbClr xmlns:mc="http://schemas.openxmlformats.org/markup-compatibility/2006" xmlns:a14="http://schemas.microsoft.com/office/drawing/2010/main" val="B2B2B2" mc:Ignorable=""/>
        </a:folHlink>
      </a:clrScheme>
      <a:clrMap bg1="lt1" tx1="dk1" bg2="lt2" tx2="dk2" accent1="accent1" accent2="accent2" accent3="accent3" accent4="accent4" accent5="accent5" accent6="accent6" hlink="hlink" folHlink="folHlink"/>
    </a:extraClrScheme>
    <a:extraClrScheme>
      <a:clrScheme name="Default Design 3">
        <a:dk1>
          <a:srgbClr xmlns:mc="http://schemas.openxmlformats.org/markup-compatibility/2006" xmlns:a14="http://schemas.microsoft.com/office/drawing/2010/main" val="000000" mc:Ignorable=""/>
        </a:dk1>
        <a:lt1>
          <a:srgbClr xmlns:mc="http://schemas.openxmlformats.org/markup-compatibility/2006" xmlns:a14="http://schemas.microsoft.com/office/drawing/2010/main" val="FFFFFF" mc:Ignorable=""/>
        </a:lt1>
        <a:dk2>
          <a:srgbClr xmlns:mc="http://schemas.openxmlformats.org/markup-compatibility/2006" xmlns:a14="http://schemas.microsoft.com/office/drawing/2010/main" val="000000" mc:Ignorable=""/>
        </a:dk2>
        <a:lt2>
          <a:srgbClr xmlns:mc="http://schemas.openxmlformats.org/markup-compatibility/2006" xmlns:a14="http://schemas.microsoft.com/office/drawing/2010/main" val="333333" mc:Ignorable=""/>
        </a:lt2>
        <a:accent1>
          <a:srgbClr xmlns:mc="http://schemas.openxmlformats.org/markup-compatibility/2006" xmlns:a14="http://schemas.microsoft.com/office/drawing/2010/main" val="DDDDDD" mc:Ignorable=""/>
        </a:accent1>
        <a:accent2>
          <a:srgbClr xmlns:mc="http://schemas.openxmlformats.org/markup-compatibility/2006" xmlns:a14="http://schemas.microsoft.com/office/drawing/2010/main" val="808080" mc:Ignorable=""/>
        </a:accent2>
        <a:accent3>
          <a:srgbClr xmlns:mc="http://schemas.openxmlformats.org/markup-compatibility/2006" xmlns:a14="http://schemas.microsoft.com/office/drawing/2010/main" val="FFFFFF" mc:Ignorable=""/>
        </a:accent3>
        <a:accent4>
          <a:srgbClr xmlns:mc="http://schemas.openxmlformats.org/markup-compatibility/2006" xmlns:a14="http://schemas.microsoft.com/office/drawing/2010/main" val="000000" mc:Ignorable=""/>
        </a:accent4>
        <a:accent5>
          <a:srgbClr xmlns:mc="http://schemas.openxmlformats.org/markup-compatibility/2006" xmlns:a14="http://schemas.microsoft.com/office/drawing/2010/main" val="EBEBEB" mc:Ignorable=""/>
        </a:accent5>
        <a:accent6>
          <a:srgbClr xmlns:mc="http://schemas.openxmlformats.org/markup-compatibility/2006" xmlns:a14="http://schemas.microsoft.com/office/drawing/2010/main" val="737373" mc:Ignorable=""/>
        </a:accent6>
        <a:hlink>
          <a:srgbClr xmlns:mc="http://schemas.openxmlformats.org/markup-compatibility/2006" xmlns:a14="http://schemas.microsoft.com/office/drawing/2010/main" val="4D4D4D" mc:Ignorable=""/>
        </a:hlink>
        <a:folHlink>
          <a:srgbClr xmlns:mc="http://schemas.openxmlformats.org/markup-compatibility/2006" xmlns:a14="http://schemas.microsoft.com/office/drawing/2010/main" val="EAEAEA" mc:Ignorable=""/>
        </a:folHlink>
      </a:clrScheme>
      <a:clrMap bg1="lt1" tx1="dk1" bg2="lt2" tx2="dk2" accent1="accent1" accent2="accent2" accent3="accent3" accent4="accent4" accent5="accent5" accent6="accent6" hlink="hlink" folHlink="folHlink"/>
    </a:extraClrScheme>
    <a:extraClrScheme>
      <a:clrScheme name="Default Design 4">
        <a:dk1>
          <a:srgbClr xmlns:mc="http://schemas.openxmlformats.org/markup-compatibility/2006" xmlns:a14="http://schemas.microsoft.com/office/drawing/2010/main" val="000000" mc:Ignorable=""/>
        </a:dk1>
        <a:lt1>
          <a:srgbClr xmlns:mc="http://schemas.openxmlformats.org/markup-compatibility/2006" xmlns:a14="http://schemas.microsoft.com/office/drawing/2010/main" val="FFFFCC" mc:Ignorable=""/>
        </a:lt1>
        <a:dk2>
          <a:srgbClr xmlns:mc="http://schemas.openxmlformats.org/markup-compatibility/2006" xmlns:a14="http://schemas.microsoft.com/office/drawing/2010/main" val="808000" mc:Ignorable=""/>
        </a:dk2>
        <a:lt2>
          <a:srgbClr xmlns:mc="http://schemas.openxmlformats.org/markup-compatibility/2006" xmlns:a14="http://schemas.microsoft.com/office/drawing/2010/main" val="666633" mc:Ignorable=""/>
        </a:lt2>
        <a:accent1>
          <a:srgbClr xmlns:mc="http://schemas.openxmlformats.org/markup-compatibility/2006" xmlns:a14="http://schemas.microsoft.com/office/drawing/2010/main" val="339933" mc:Ignorable=""/>
        </a:accent1>
        <a:accent2>
          <a:srgbClr xmlns:mc="http://schemas.openxmlformats.org/markup-compatibility/2006" xmlns:a14="http://schemas.microsoft.com/office/drawing/2010/main" val="800000" mc:Ignorable=""/>
        </a:accent2>
        <a:accent3>
          <a:srgbClr xmlns:mc="http://schemas.openxmlformats.org/markup-compatibility/2006" xmlns:a14="http://schemas.microsoft.com/office/drawing/2010/main" val="FFFFE2" mc:Ignorable=""/>
        </a:accent3>
        <a:accent4>
          <a:srgbClr xmlns:mc="http://schemas.openxmlformats.org/markup-compatibility/2006" xmlns:a14="http://schemas.microsoft.com/office/drawing/2010/main" val="000000" mc:Ignorable=""/>
        </a:accent4>
        <a:accent5>
          <a:srgbClr xmlns:mc="http://schemas.openxmlformats.org/markup-compatibility/2006" xmlns:a14="http://schemas.microsoft.com/office/drawing/2010/main" val="ADCAAD" mc:Ignorable=""/>
        </a:accent5>
        <a:accent6>
          <a:srgbClr xmlns:mc="http://schemas.openxmlformats.org/markup-compatibility/2006" xmlns:a14="http://schemas.microsoft.com/office/drawing/2010/main" val="730000" mc:Ignorable=""/>
        </a:accent6>
        <a:hlink>
          <a:srgbClr xmlns:mc="http://schemas.openxmlformats.org/markup-compatibility/2006" xmlns:a14="http://schemas.microsoft.com/office/drawing/2010/main" val="0033CC" mc:Ignorable=""/>
        </a:hlink>
        <a:folHlink>
          <a:srgbClr xmlns:mc="http://schemas.openxmlformats.org/markup-compatibility/2006" xmlns:a14="http://schemas.microsoft.com/office/drawing/2010/main" val="FFCC66" mc:Ignorable=""/>
        </a:folHlink>
      </a:clrScheme>
      <a:clrMap bg1="lt1" tx1="dk1" bg2="lt2" tx2="dk2" accent1="accent1" accent2="accent2" accent3="accent3" accent4="accent4" accent5="accent5" accent6="accent6" hlink="hlink" folHlink="folHlink"/>
    </a:extraClrScheme>
    <a:extraClrScheme>
      <a:clrScheme name="Default Design 5">
        <a:dk1>
          <a:srgbClr xmlns:mc="http://schemas.openxmlformats.org/markup-compatibility/2006" xmlns:a14="http://schemas.microsoft.com/office/drawing/2010/main" val="000000" mc:Ignorable=""/>
        </a:dk1>
        <a:lt1>
          <a:srgbClr xmlns:mc="http://schemas.openxmlformats.org/markup-compatibility/2006" xmlns:a14="http://schemas.microsoft.com/office/drawing/2010/main" val="FFFFFF" mc:Ignorable=""/>
        </a:lt1>
        <a:dk2>
          <a:srgbClr xmlns:mc="http://schemas.openxmlformats.org/markup-compatibility/2006" xmlns:a14="http://schemas.microsoft.com/office/drawing/2010/main" val="000000" mc:Ignorable=""/>
        </a:dk2>
        <a:lt2>
          <a:srgbClr xmlns:mc="http://schemas.openxmlformats.org/markup-compatibility/2006" xmlns:a14="http://schemas.microsoft.com/office/drawing/2010/main" val="808080" mc:Ignorable=""/>
        </a:lt2>
        <a:accent1>
          <a:srgbClr xmlns:mc="http://schemas.openxmlformats.org/markup-compatibility/2006" xmlns:a14="http://schemas.microsoft.com/office/drawing/2010/main" val="FFCC66" mc:Ignorable=""/>
        </a:accent1>
        <a:accent2>
          <a:srgbClr xmlns:mc="http://schemas.openxmlformats.org/markup-compatibility/2006" xmlns:a14="http://schemas.microsoft.com/office/drawing/2010/main" val="0000FF" mc:Ignorable=""/>
        </a:accent2>
        <a:accent3>
          <a:srgbClr xmlns:mc="http://schemas.openxmlformats.org/markup-compatibility/2006" xmlns:a14="http://schemas.microsoft.com/office/drawing/2010/main" val="FFFFFF" mc:Ignorable=""/>
        </a:accent3>
        <a:accent4>
          <a:srgbClr xmlns:mc="http://schemas.openxmlformats.org/markup-compatibility/2006" xmlns:a14="http://schemas.microsoft.com/office/drawing/2010/main" val="000000" mc:Ignorable=""/>
        </a:accent4>
        <a:accent5>
          <a:srgbClr xmlns:mc="http://schemas.openxmlformats.org/markup-compatibility/2006" xmlns:a14="http://schemas.microsoft.com/office/drawing/2010/main" val="FFE2B8" mc:Ignorable=""/>
        </a:accent5>
        <a:accent6>
          <a:srgbClr xmlns:mc="http://schemas.openxmlformats.org/markup-compatibility/2006" xmlns:a14="http://schemas.microsoft.com/office/drawing/2010/main" val="0000E7" mc:Ignorable=""/>
        </a:accent6>
        <a:hlink>
          <a:srgbClr xmlns:mc="http://schemas.openxmlformats.org/markup-compatibility/2006" xmlns:a14="http://schemas.microsoft.com/office/drawing/2010/main" val="CC00CC" mc:Ignorable=""/>
        </a:hlink>
        <a:folHlink>
          <a:srgbClr xmlns:mc="http://schemas.openxmlformats.org/markup-compatibility/2006" xmlns:a14="http://schemas.microsoft.com/office/drawing/2010/main" val="C0C0C0" mc:Ignorable=""/>
        </a:folHlink>
      </a:clrScheme>
      <a:clrMap bg1="lt1" tx1="dk1" bg2="lt2" tx2="dk2" accent1="accent1" accent2="accent2" accent3="accent3" accent4="accent4" accent5="accent5" accent6="accent6" hlink="hlink" folHlink="folHlink"/>
    </a:extraClrScheme>
    <a:extraClrScheme>
      <a:clrScheme name="Default Design 6">
        <a:dk1>
          <a:srgbClr xmlns:mc="http://schemas.openxmlformats.org/markup-compatibility/2006" xmlns:a14="http://schemas.microsoft.com/office/drawing/2010/main" val="000000" mc:Ignorable=""/>
        </a:dk1>
        <a:lt1>
          <a:srgbClr xmlns:mc="http://schemas.openxmlformats.org/markup-compatibility/2006" xmlns:a14="http://schemas.microsoft.com/office/drawing/2010/main" val="FFFFFF" mc:Ignorable=""/>
        </a:lt1>
        <a:dk2>
          <a:srgbClr xmlns:mc="http://schemas.openxmlformats.org/markup-compatibility/2006" xmlns:a14="http://schemas.microsoft.com/office/drawing/2010/main" val="000000" mc:Ignorable=""/>
        </a:dk2>
        <a:lt2>
          <a:srgbClr xmlns:mc="http://schemas.openxmlformats.org/markup-compatibility/2006" xmlns:a14="http://schemas.microsoft.com/office/drawing/2010/main" val="808080" mc:Ignorable=""/>
        </a:lt2>
        <a:accent1>
          <a:srgbClr xmlns:mc="http://schemas.openxmlformats.org/markup-compatibility/2006" xmlns:a14="http://schemas.microsoft.com/office/drawing/2010/main" val="C0C0C0" mc:Ignorable=""/>
        </a:accent1>
        <a:accent2>
          <a:srgbClr xmlns:mc="http://schemas.openxmlformats.org/markup-compatibility/2006" xmlns:a14="http://schemas.microsoft.com/office/drawing/2010/main" val="0066FF" mc:Ignorable=""/>
        </a:accent2>
        <a:accent3>
          <a:srgbClr xmlns:mc="http://schemas.openxmlformats.org/markup-compatibility/2006" xmlns:a14="http://schemas.microsoft.com/office/drawing/2010/main" val="FFFFFF" mc:Ignorable=""/>
        </a:accent3>
        <a:accent4>
          <a:srgbClr xmlns:mc="http://schemas.openxmlformats.org/markup-compatibility/2006" xmlns:a14="http://schemas.microsoft.com/office/drawing/2010/main" val="000000" mc:Ignorable=""/>
        </a:accent4>
        <a:accent5>
          <a:srgbClr xmlns:mc="http://schemas.openxmlformats.org/markup-compatibility/2006" xmlns:a14="http://schemas.microsoft.com/office/drawing/2010/main" val="DCDCDC" mc:Ignorable=""/>
        </a:accent5>
        <a:accent6>
          <a:srgbClr xmlns:mc="http://schemas.openxmlformats.org/markup-compatibility/2006" xmlns:a14="http://schemas.microsoft.com/office/drawing/2010/main" val="005CE7" mc:Ignorable=""/>
        </a:accent6>
        <a:hlink>
          <a:srgbClr xmlns:mc="http://schemas.openxmlformats.org/markup-compatibility/2006" xmlns:a14="http://schemas.microsoft.com/office/drawing/2010/main" val="FF0000" mc:Ignorable=""/>
        </a:hlink>
        <a:folHlink>
          <a:srgbClr xmlns:mc="http://schemas.openxmlformats.org/markup-compatibility/2006" xmlns:a14="http://schemas.microsoft.com/office/drawing/2010/main" val="009900" mc:Ignorable=""/>
        </a:folHlink>
      </a:clrScheme>
      <a:clrMap bg1="lt1" tx1="dk1" bg2="lt2" tx2="dk2" accent1="accent1" accent2="accent2" accent3="accent3" accent4="accent4" accent5="accent5" accent6="accent6" hlink="hlink" folHlink="folHlink"/>
    </a:extraClrScheme>
    <a:extraClrScheme>
      <a:clrScheme name="Default Design 7">
        <a:dk1>
          <a:srgbClr xmlns:mc="http://schemas.openxmlformats.org/markup-compatibility/2006" xmlns:a14="http://schemas.microsoft.com/office/drawing/2010/main" val="000000" mc:Ignorable=""/>
        </a:dk1>
        <a:lt1>
          <a:srgbClr xmlns:mc="http://schemas.openxmlformats.org/markup-compatibility/2006" xmlns:a14="http://schemas.microsoft.com/office/drawing/2010/main" val="FFFFFF" mc:Ignorable=""/>
        </a:lt1>
        <a:dk2>
          <a:srgbClr xmlns:mc="http://schemas.openxmlformats.org/markup-compatibility/2006" xmlns:a14="http://schemas.microsoft.com/office/drawing/2010/main" val="000000" mc:Ignorable=""/>
        </a:dk2>
        <a:lt2>
          <a:srgbClr xmlns:mc="http://schemas.openxmlformats.org/markup-compatibility/2006" xmlns:a14="http://schemas.microsoft.com/office/drawing/2010/main" val="808080" mc:Ignorable=""/>
        </a:lt2>
        <a:accent1>
          <a:srgbClr xmlns:mc="http://schemas.openxmlformats.org/markup-compatibility/2006" xmlns:a14="http://schemas.microsoft.com/office/drawing/2010/main" val="3399FF" mc:Ignorable=""/>
        </a:accent1>
        <a:accent2>
          <a:srgbClr xmlns:mc="http://schemas.openxmlformats.org/markup-compatibility/2006" xmlns:a14="http://schemas.microsoft.com/office/drawing/2010/main" val="99FFCC" mc:Ignorable=""/>
        </a:accent2>
        <a:accent3>
          <a:srgbClr xmlns:mc="http://schemas.openxmlformats.org/markup-compatibility/2006" xmlns:a14="http://schemas.microsoft.com/office/drawing/2010/main" val="FFFFFF" mc:Ignorable=""/>
        </a:accent3>
        <a:accent4>
          <a:srgbClr xmlns:mc="http://schemas.openxmlformats.org/markup-compatibility/2006" xmlns:a14="http://schemas.microsoft.com/office/drawing/2010/main" val="000000" mc:Ignorable=""/>
        </a:accent4>
        <a:accent5>
          <a:srgbClr xmlns:mc="http://schemas.openxmlformats.org/markup-compatibility/2006" xmlns:a14="http://schemas.microsoft.com/office/drawing/2010/main" val="ADCAFF" mc:Ignorable=""/>
        </a:accent5>
        <a:accent6>
          <a:srgbClr xmlns:mc="http://schemas.openxmlformats.org/markup-compatibility/2006" xmlns:a14="http://schemas.microsoft.com/office/drawing/2010/main" val="8AE7B9" mc:Ignorable=""/>
        </a:accent6>
        <a:hlink>
          <a:srgbClr xmlns:mc="http://schemas.openxmlformats.org/markup-compatibility/2006" xmlns:a14="http://schemas.microsoft.com/office/drawing/2010/main" val="CC00CC" mc:Ignorable=""/>
        </a:hlink>
        <a:folHlink>
          <a:srgbClr xmlns:mc="http://schemas.openxmlformats.org/markup-compatibility/2006" xmlns:a14="http://schemas.microsoft.com/office/drawing/2010/main" val="B2B2B2" mc:Ignorable=""/>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688</TotalTime>
  <Words>330</Words>
  <Application>Microsoft Office PowerPoint</Application>
  <PresentationFormat>Custom</PresentationFormat>
  <Paragraphs>66</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Times New Roman</vt:lpstr>
      <vt:lpstr>Arial</vt:lpstr>
      <vt:lpstr>Arial</vt:lpstr>
      <vt:lpstr>'Times New Roman'</vt:lpstr>
      <vt:lpstr>Default Design</vt:lpstr>
      <vt:lpstr>Team IC-U Intelligent Detection and Deterrence</vt:lpstr>
      <vt:lpstr>Problem Description</vt:lpstr>
      <vt:lpstr>Proposed Solution</vt:lpstr>
      <vt:lpstr>Demonstrated Features</vt:lpstr>
      <vt:lpstr>Available Technologies </vt:lpstr>
      <vt:lpstr>Available Technologies </vt:lpstr>
      <vt:lpstr>Block Diagram</vt:lpstr>
      <vt:lpstr>Engineering Content</vt:lpstr>
      <vt:lpstr>Engineering Content</vt:lpstr>
      <vt:lpstr>Engineering Content</vt:lpstr>
      <vt:lpstr>Engineering Content</vt:lpstr>
      <vt:lpstr>Conclusions and Challenges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Google</dc:creator>
  <cp:lastModifiedBy>Bosler</cp:lastModifiedBy>
  <cp:revision>7</cp:revision>
  <dcterms:created xsi:type="dcterms:W3CDTF">2004-05-06T09:28:21Z</dcterms:created>
  <dcterms:modified xsi:type="dcterms:W3CDTF">2010-10-05T06:32:18Z</dcterms:modified>
</cp:coreProperties>
</file>